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6"/>
  </p:handoutMasterIdLst>
  <p:sldIdLst>
    <p:sldId id="359" r:id="rId2"/>
    <p:sldId id="258" r:id="rId3"/>
    <p:sldId id="398" r:id="rId4"/>
    <p:sldId id="370" r:id="rId5"/>
    <p:sldId id="374" r:id="rId6"/>
    <p:sldId id="373" r:id="rId7"/>
    <p:sldId id="372" r:id="rId8"/>
    <p:sldId id="397" r:id="rId9"/>
    <p:sldId id="412" r:id="rId10"/>
    <p:sldId id="400" r:id="rId11"/>
    <p:sldId id="403" r:id="rId12"/>
    <p:sldId id="404" r:id="rId13"/>
    <p:sldId id="407" r:id="rId14"/>
    <p:sldId id="408" r:id="rId15"/>
    <p:sldId id="361" r:id="rId16"/>
    <p:sldId id="409" r:id="rId17"/>
    <p:sldId id="413" r:id="rId18"/>
    <p:sldId id="410" r:id="rId19"/>
    <p:sldId id="411" r:id="rId20"/>
    <p:sldId id="414" r:id="rId21"/>
    <p:sldId id="347" r:id="rId22"/>
    <p:sldId id="392" r:id="rId23"/>
    <p:sldId id="393" r:id="rId24"/>
    <p:sldId id="302" r:id="rId25"/>
  </p:sldIdLst>
  <p:sldSz cx="12192000" cy="6858000"/>
  <p:notesSz cx="6858000" cy="994568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33A"/>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04" d="100"/>
          <a:sy n="104" d="100"/>
        </p:scale>
        <p:origin x="14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F68E4F34-18E6-4257-A011-5898B0B0B247}" type="datetimeFigureOut">
              <a:rPr lang="lv-LV" smtClean="0"/>
              <a:t>08.07.2022</a:t>
            </a:fld>
            <a:endParaRPr lang="lv-LV"/>
          </a:p>
        </p:txBody>
      </p:sp>
      <p:sp>
        <p:nvSpPr>
          <p:cNvPr id="4" name="Footer Placeholder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C5501E9F-CB70-43FC-8E5E-F90E193CA8F5}" type="slidenum">
              <a:rPr lang="lv-LV" smtClean="0"/>
              <a:t>‹#›</a:t>
            </a:fld>
            <a:endParaRPr lang="lv-LV"/>
          </a:p>
        </p:txBody>
      </p:sp>
    </p:spTree>
    <p:extLst>
      <p:ext uri="{BB962C8B-B14F-4D97-AF65-F5344CB8AC3E}">
        <p14:creationId xmlns:p14="http://schemas.microsoft.com/office/powerpoint/2010/main" val="35868716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08.07.2022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92620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08.07.2022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312621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08.07.2022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35161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08.07.2022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44518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EC54-3A55-4E63-9F82-2F1CEC3B97E5}" type="datetimeFigureOut">
              <a:rPr lang="lv-LV" smtClean="0"/>
              <a:t>08.07.2022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2602069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5885EC54-3A55-4E63-9F82-2F1CEC3B97E5}" type="datetimeFigureOut">
              <a:rPr lang="lv-LV" smtClean="0"/>
              <a:t>08.07.2022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81274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5885EC54-3A55-4E63-9F82-2F1CEC3B97E5}" type="datetimeFigureOut">
              <a:rPr lang="lv-LV" smtClean="0"/>
              <a:t>08.07.2022</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24231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5885EC54-3A55-4E63-9F82-2F1CEC3B97E5}" type="datetimeFigureOut">
              <a:rPr lang="lv-LV" smtClean="0"/>
              <a:t>08.07.2022</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25419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5EC54-3A55-4E63-9F82-2F1CEC3B97E5}" type="datetimeFigureOut">
              <a:rPr lang="lv-LV" smtClean="0"/>
              <a:t>08.07.2022</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15171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5EC54-3A55-4E63-9F82-2F1CEC3B97E5}" type="datetimeFigureOut">
              <a:rPr lang="lv-LV" smtClean="0"/>
              <a:t>08.07.2022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1472856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5EC54-3A55-4E63-9F82-2F1CEC3B97E5}" type="datetimeFigureOut">
              <a:rPr lang="lv-LV" smtClean="0"/>
              <a:t>08.07.2022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154824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5EC54-3A55-4E63-9F82-2F1CEC3B97E5}" type="datetimeFigureOut">
              <a:rPr lang="lv-LV" smtClean="0"/>
              <a:t>08.07.2022</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72C22-BB4D-4AF2-B896-2B5990B90F10}" type="slidenum">
              <a:rPr lang="lv-LV" smtClean="0"/>
              <a:t>‹#›</a:t>
            </a:fld>
            <a:endParaRPr lang="lv-LV"/>
          </a:p>
        </p:txBody>
      </p:sp>
    </p:spTree>
    <p:extLst>
      <p:ext uri="{BB962C8B-B14F-4D97-AF65-F5344CB8AC3E}">
        <p14:creationId xmlns:p14="http://schemas.microsoft.com/office/powerpoint/2010/main" val="3191174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geoconsultants.lv/" TargetMode="External"/><Relationship Id="rId2" Type="http://schemas.openxmlformats.org/officeDocument/2006/relationships/hyperlink" Target="mailto:inga.gavena@gmail.com" TargetMode="Externa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2907"/>
            <a:ext cx="10515600" cy="3251260"/>
          </a:xfrm>
        </p:spPr>
        <p:txBody>
          <a:bodyPr>
            <a:noAutofit/>
          </a:bodyPr>
          <a:lstStyle/>
          <a:p>
            <a:pPr algn="ctr"/>
            <a:r>
              <a:rPr lang="lv-LV" sz="4000" dirty="0">
                <a:latin typeface="+mn-lt"/>
              </a:rPr>
              <a:t>Paredzētā darbība</a:t>
            </a:r>
            <a:br>
              <a:rPr lang="lv-LV" sz="4000" b="1" dirty="0">
                <a:latin typeface="+mn-lt"/>
              </a:rPr>
            </a:br>
            <a:r>
              <a:rPr lang="lv-LV" sz="3200" b="1" dirty="0">
                <a:latin typeface="+mn-lt"/>
              </a:rPr>
              <a:t>JAUNU APGLABĀŠANAS ŠŪNU IZVEIDE</a:t>
            </a:r>
            <a:br>
              <a:rPr lang="lv-LV" sz="3200" b="1" dirty="0">
                <a:latin typeface="+mn-lt"/>
              </a:rPr>
            </a:br>
            <a:r>
              <a:rPr lang="lv-LV" sz="3200" b="1" dirty="0">
                <a:latin typeface="+mn-lt"/>
              </a:rPr>
              <a:t>CIETO SADZĪVES ATKRITUMU</a:t>
            </a:r>
            <a:br>
              <a:rPr lang="lv-LV" sz="3200" b="1" dirty="0">
                <a:latin typeface="+mn-lt"/>
              </a:rPr>
            </a:br>
            <a:r>
              <a:rPr lang="lv-LV" sz="3200" b="1" dirty="0">
                <a:latin typeface="+mn-lt"/>
              </a:rPr>
              <a:t>POLIGONA «GETLIŅI» TERITORIJĀ,</a:t>
            </a:r>
            <a:br>
              <a:rPr lang="lv-LV" sz="3200" b="1" dirty="0">
                <a:latin typeface="+mn-lt"/>
              </a:rPr>
            </a:br>
            <a:r>
              <a:rPr lang="lv-LV" sz="3200" b="1" dirty="0">
                <a:latin typeface="+mn-lt"/>
              </a:rPr>
              <a:t>KAUDZĪŠU IELĀ 57, RUMBULĀ,</a:t>
            </a:r>
            <a:br>
              <a:rPr lang="lv-LV" sz="3200" b="1" dirty="0">
                <a:latin typeface="+mn-lt"/>
              </a:rPr>
            </a:br>
            <a:r>
              <a:rPr lang="lv-LV" sz="3200" b="1" dirty="0">
                <a:latin typeface="+mn-lt"/>
              </a:rPr>
              <a:t>STOPIŅU PAGASTĀ, ROPAŽU NOVADĀ</a:t>
            </a:r>
          </a:p>
        </p:txBody>
      </p:sp>
      <p:sp>
        <p:nvSpPr>
          <p:cNvPr id="3" name="Text Placeholder 2"/>
          <p:cNvSpPr>
            <a:spLocks noGrp="1"/>
          </p:cNvSpPr>
          <p:nvPr>
            <p:ph type="body" idx="1"/>
          </p:nvPr>
        </p:nvSpPr>
        <p:spPr>
          <a:xfrm>
            <a:off x="831850" y="4164012"/>
            <a:ext cx="10515600" cy="2564591"/>
          </a:xfrm>
        </p:spPr>
        <p:txBody>
          <a:bodyPr>
            <a:normAutofit fontScale="70000" lnSpcReduction="20000"/>
          </a:bodyPr>
          <a:lstStyle/>
          <a:p>
            <a:pPr algn="ctr"/>
            <a:r>
              <a:rPr lang="lv-LV" sz="3600" b="1" dirty="0">
                <a:solidFill>
                  <a:srgbClr val="00133A"/>
                </a:solidFill>
              </a:rPr>
              <a:t>Ietekmes uz vidi novērtējuma Ziņojuma</a:t>
            </a:r>
          </a:p>
          <a:p>
            <a:pPr algn="ctr"/>
            <a:r>
              <a:rPr lang="lv-LV" sz="3600" b="1" dirty="0">
                <a:solidFill>
                  <a:srgbClr val="00133A"/>
                </a:solidFill>
              </a:rPr>
              <a:t> sabiedriskā apspriešana</a:t>
            </a:r>
          </a:p>
          <a:p>
            <a:pPr algn="ctr"/>
            <a:endParaRPr lang="lv-LV" sz="3100" b="1" dirty="0">
              <a:solidFill>
                <a:srgbClr val="00133A"/>
              </a:solidFill>
            </a:endParaRPr>
          </a:p>
          <a:p>
            <a:r>
              <a:rPr lang="lv-LV" sz="3400" dirty="0">
                <a:solidFill>
                  <a:schemeClr val="tx1"/>
                </a:solidFill>
                <a:cs typeface="Times New Roman" panose="02020603050405020304" pitchFamily="18" charset="0"/>
              </a:rPr>
              <a:t>Pilnvarots pārstāvis: SIA «Geo Consultants»</a:t>
            </a:r>
          </a:p>
          <a:p>
            <a:r>
              <a:rPr lang="lv-LV" sz="3400" dirty="0">
                <a:solidFill>
                  <a:srgbClr val="00133A"/>
                </a:solidFill>
              </a:rPr>
              <a:t>Vides eksperte Inga Gavena</a:t>
            </a:r>
            <a:endParaRPr lang="lv-LV" sz="3400" dirty="0">
              <a:solidFill>
                <a:schemeClr val="tx1"/>
              </a:solidFill>
              <a:cs typeface="Times New Roman" panose="02020603050405020304" pitchFamily="18" charset="0"/>
            </a:endParaRPr>
          </a:p>
          <a:p>
            <a:pPr algn="ctr"/>
            <a:endParaRPr lang="lv-LV" sz="2800" dirty="0">
              <a:solidFill>
                <a:schemeClr val="tx1"/>
              </a:solidFill>
              <a:latin typeface="Times New Roman" panose="02020603050405020304" pitchFamily="18" charset="0"/>
              <a:cs typeface="Times New Roman" panose="02020603050405020304" pitchFamily="18" charset="0"/>
            </a:endParaRPr>
          </a:p>
          <a:p>
            <a:pPr algn="ctr"/>
            <a:r>
              <a:rPr lang="lv-LV" sz="2800" dirty="0">
                <a:solidFill>
                  <a:schemeClr val="tx1"/>
                </a:solidFill>
                <a:latin typeface="Times New Roman" panose="02020603050405020304" pitchFamily="18" charset="0"/>
                <a:cs typeface="Times New Roman" panose="02020603050405020304" pitchFamily="18" charset="0"/>
              </a:rPr>
              <a:t>2022. gada 11. jūlijs</a:t>
            </a:r>
          </a:p>
          <a:p>
            <a:pPr algn="ctr"/>
            <a:endParaRPr lang="lv-LV" sz="2600" dirty="0">
              <a:solidFill>
                <a:srgbClr val="00133A"/>
              </a:solidFill>
            </a:endParaRPr>
          </a:p>
        </p:txBody>
      </p:sp>
      <p:pic>
        <p:nvPicPr>
          <p:cNvPr id="4" name="Picture 5_a55d130e8d61af76bfbf0bfe79b125a7 _742d31bc2dc20e22c36c8c73cd1e6524 _4a1d64d6e4d6d3269e1b4b8b2ae83d90 _908b337c8155df2ea2341a2ef67211bb ">
            <a:extLst>
              <a:ext uri="{FF2B5EF4-FFF2-40B4-BE49-F238E27FC236}">
                <a16:creationId xmlns:a16="http://schemas.microsoft.com/office/drawing/2014/main" id="{423DA9C0-741E-936E-52E9-84D0D180C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666" y="373062"/>
            <a:ext cx="1171575" cy="790575"/>
          </a:xfrm>
          <a:prstGeom prst="rect">
            <a:avLst/>
          </a:prstGeom>
          <a:noFill/>
          <a:ln>
            <a:noFill/>
          </a:ln>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7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85526" y="89682"/>
            <a:ext cx="4849091" cy="6653289"/>
          </a:xfrm>
          <a:prstGeom prst="rect">
            <a:avLst/>
          </a:prstGeom>
        </p:spPr>
      </p:pic>
      <p:sp>
        <p:nvSpPr>
          <p:cNvPr id="4" name="TextBox 3">
            <a:extLst>
              <a:ext uri="{FF2B5EF4-FFF2-40B4-BE49-F238E27FC236}">
                <a16:creationId xmlns:a16="http://schemas.microsoft.com/office/drawing/2014/main" id="{0383F757-DBD5-9254-C76F-AC6A1EED372A}"/>
              </a:ext>
            </a:extLst>
          </p:cNvPr>
          <p:cNvSpPr txBox="1"/>
          <p:nvPr/>
        </p:nvSpPr>
        <p:spPr>
          <a:xfrm>
            <a:off x="424872" y="3105834"/>
            <a:ext cx="6096000" cy="954107"/>
          </a:xfrm>
          <a:prstGeom prst="rect">
            <a:avLst/>
          </a:prstGeom>
          <a:noFill/>
        </p:spPr>
        <p:txBody>
          <a:bodyPr wrap="square">
            <a:spAutoFit/>
          </a:bodyPr>
          <a:lstStyle/>
          <a:p>
            <a:pPr algn="ctr"/>
            <a:r>
              <a:rPr lang="lv-LV" sz="2800" b="1" spc="-50" dirty="0">
                <a:effectLst/>
                <a:ea typeface="Calibri" panose="020F0502020204030204" pitchFamily="34" charset="0"/>
                <a:cs typeface="Times New Roman" panose="02020603050405020304" pitchFamily="18" charset="0"/>
              </a:rPr>
              <a:t>Infrastruktūras objektu izvietojums </a:t>
            </a:r>
          </a:p>
          <a:p>
            <a:pPr algn="ctr"/>
            <a:r>
              <a:rPr lang="lv-LV" sz="2800" b="1" spc="-50" dirty="0">
                <a:effectLst/>
                <a:ea typeface="Calibri" panose="020F0502020204030204" pitchFamily="34" charset="0"/>
                <a:cs typeface="Times New Roman" panose="02020603050405020304" pitchFamily="18" charset="0"/>
              </a:rPr>
              <a:t>Getliņu poligonā</a:t>
            </a:r>
            <a:endParaRPr lang="en-GB" sz="2800" b="1" dirty="0"/>
          </a:p>
        </p:txBody>
      </p:sp>
    </p:spTree>
    <p:extLst>
      <p:ext uri="{BB962C8B-B14F-4D97-AF65-F5344CB8AC3E}">
        <p14:creationId xmlns:p14="http://schemas.microsoft.com/office/powerpoint/2010/main" val="49250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32353"/>
          </a:xfrm>
        </p:spPr>
        <p:txBody>
          <a:bodyPr/>
          <a:lstStyle/>
          <a:p>
            <a:pPr algn="ctr"/>
            <a:r>
              <a:rPr lang="lv-LV" b="1" dirty="0"/>
              <a:t>CSA poligons Getliņi (vēsturiskā attīstība)</a:t>
            </a:r>
          </a:p>
        </p:txBody>
      </p:sp>
      <p:sp>
        <p:nvSpPr>
          <p:cNvPr id="3" name="Content Placeholder 2"/>
          <p:cNvSpPr>
            <a:spLocks noGrp="1"/>
          </p:cNvSpPr>
          <p:nvPr>
            <p:ph idx="1"/>
          </p:nvPr>
        </p:nvSpPr>
        <p:spPr>
          <a:xfrm>
            <a:off x="838200" y="1397478"/>
            <a:ext cx="10515600" cy="5132717"/>
          </a:xfrm>
        </p:spPr>
        <p:txBody>
          <a:bodyPr>
            <a:normAutofit fontScale="92500" lnSpcReduction="20000"/>
          </a:bodyPr>
          <a:lstStyle/>
          <a:p>
            <a:pPr algn="just">
              <a:spcAft>
                <a:spcPts val="600"/>
              </a:spcAft>
            </a:pPr>
            <a:r>
              <a:rPr lang="lv-LV" dirty="0"/>
              <a:t>Paredzētā darbība tiks īstenota pilnībā esošā CSA poligona Getliņi teritorijā. Teritorijas daļā, ko šobrīd daļēji aizņem vecais atkritumu kalns, kurš ierīkots izgāztuves darbības sākumposmā, neievērojot vides aizsardzības prasības; </a:t>
            </a:r>
          </a:p>
          <a:p>
            <a:pPr algn="just">
              <a:spcAft>
                <a:spcPts val="600"/>
              </a:spcAft>
            </a:pPr>
            <a:r>
              <a:rPr lang="lv-LV" dirty="0"/>
              <a:t>Sākotnēji izgāztuvei izmantoja nelielu smilts karjeru, bet vēlāk, izgāztuvei paplašinoties uz ziemeļiem un austrumiem, izmantoja arī Getliņu purva rietumu daļu. Izgāztuve tika ierīkota bez jebkādas pamatnes sagatavošanas, izolācijas gruntsūdens aizsardzībai un attīrīšanas sistēmas izveidošanas. Līdz ar to var teikt, ka izgāztuves ierīkošanā nekādi vides aizsardzības pasākumi netika ievēroti;</a:t>
            </a:r>
          </a:p>
          <a:p>
            <a:pPr algn="just">
              <a:spcAft>
                <a:spcPts val="600"/>
              </a:spcAft>
            </a:pPr>
            <a:r>
              <a:rPr lang="lv-LV" dirty="0"/>
              <a:t>Neveiksmīgā izgāztuves plānojuma un neatbilstošās apsaimniekošanas (līdz 1995. gadam) rezultātā tika piesārņota grunts un gruntsūdeņi. Zem un ap izgāztuvi izveidojās gruntsūdeņu piesārņojuma areāls; </a:t>
            </a:r>
          </a:p>
          <a:p>
            <a:pPr algn="just"/>
            <a:r>
              <a:rPr lang="lv-LV" dirty="0"/>
              <a:t>Izgāztuves apsaimniekošana ievērojami uzlabojās 1995. gadā, kad Rīgas pilsētas Dome un Stopiņu pagasts kopīgi nodibināja SIA «Getliņi-2», šobrīd - SIA «Getliņi EKO». </a:t>
            </a:r>
          </a:p>
          <a:p>
            <a:endParaRPr lang="lv-LV" dirty="0"/>
          </a:p>
          <a:p>
            <a:endParaRPr lang="lv-LV" dirty="0"/>
          </a:p>
        </p:txBody>
      </p:sp>
    </p:spTree>
    <p:extLst>
      <p:ext uri="{BB962C8B-B14F-4D97-AF65-F5344CB8AC3E}">
        <p14:creationId xmlns:p14="http://schemas.microsoft.com/office/powerpoint/2010/main" val="2006503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8233"/>
          </a:xfrm>
        </p:spPr>
        <p:txBody>
          <a:bodyPr/>
          <a:lstStyle/>
          <a:p>
            <a:pPr algn="ctr"/>
            <a:r>
              <a:rPr lang="lv-LV" b="1" dirty="0"/>
              <a:t>CSA poligons Getliņi šodiena</a:t>
            </a:r>
          </a:p>
        </p:txBody>
      </p:sp>
      <p:sp>
        <p:nvSpPr>
          <p:cNvPr id="3" name="Content Placeholder 2"/>
          <p:cNvSpPr>
            <a:spLocks noGrp="1"/>
          </p:cNvSpPr>
          <p:nvPr>
            <p:ph idx="1"/>
          </p:nvPr>
        </p:nvSpPr>
        <p:spPr>
          <a:xfrm>
            <a:off x="838200" y="1268083"/>
            <a:ext cx="10515600" cy="5372862"/>
          </a:xfrm>
        </p:spPr>
        <p:txBody>
          <a:bodyPr>
            <a:normAutofit fontScale="70000" lnSpcReduction="20000"/>
          </a:bodyPr>
          <a:lstStyle/>
          <a:p>
            <a:pPr algn="just"/>
            <a:r>
              <a:rPr lang="lv-LV" dirty="0"/>
              <a:t>Šobrīd CSA „Getliņi” izveidots Latvijā lielākais cieto sadzīves atkritumu apglabāšanas poligons, kurā atbilstoši normatīvajos aktos noteiktajam tiek pieņemti un apsaimniekoti Pierīgas atkritumu apsaimniekošanas reģionā veidojošies atkritumi un nodrošināti vides aizsardzības pasākumi;</a:t>
            </a:r>
          </a:p>
          <a:p>
            <a:pPr algn="just"/>
            <a:r>
              <a:rPr lang="lv-LV" dirty="0"/>
              <a:t>Kopš šķirošanas rūpnīcas atklāšanas SIA «Getliņi EKO» teritorijā 2015. gada 26. oktobrī, bioloģiski noārdāmie atkritumi tiek izmantoti biogāzes ražošanai, savukārt pārstrādei derīgie materiāli un metāla izstrādājumi tiek nogādāti uzņēmumiem, kuri nodarbojas ar šo materiālu reģenerāciju un atkārtotu pārstrādi. Ir sācis darboties bioloģiski noārdāmo atkritumu apstrādes komplekss (turpmāk – BNA komplekss), kuru veido  2 ēkas, katrā 16 tuneļi ar kopējo jaudu 125 000 t/gadā bioloģiski noārdāmi atkritumi, kas piemēroti kompostēšanai vai anaerobai pārstrādei;</a:t>
            </a:r>
          </a:p>
          <a:p>
            <a:pPr algn="just"/>
            <a:r>
              <a:rPr lang="lv-LV" dirty="0"/>
              <a:t>Nepārstrādājamie atkritumi tiek noglabāti videi drošās, noslēgtās šūnās, kurās neiekļūst ne gaiss, ne lietus ūdens. Poligona gāze, kas veidojas šūnās, tiek aizvadīta uz „Getliņu” energobloku, sadedzināta sešos iekšdedzes motoros un pārvērsta enerģijā – elektrībā un siltumā;</a:t>
            </a:r>
          </a:p>
          <a:p>
            <a:pPr algn="just"/>
            <a:r>
              <a:rPr lang="lv-LV" dirty="0"/>
              <a:t>Elektrība tiek pārdota AS «Enerģijas publiskais tirgotājs», bet siltumenerģija izmantota SIA «Getliņi EKO» siltumnīcās, kur tiek audzēti Getliņu tomāti, gurķi un nokarenie ziedi; </a:t>
            </a:r>
          </a:p>
          <a:p>
            <a:pPr algn="just"/>
            <a:r>
              <a:rPr lang="lv-LV" dirty="0"/>
              <a:t>Arī notekūdeņi no apglabāšanas vietām (infiltrāti) tiek savākti un attīrīti, tāpēc atkritumu ietekme uz vidi tiek samazināta līdz minimumam;</a:t>
            </a:r>
          </a:p>
          <a:p>
            <a:pPr algn="just"/>
            <a:r>
              <a:rPr lang="lv-LV" dirty="0"/>
              <a:t>CSA poligonam Getliņi ir spēkā esoša A kategorijas piesārņojošas darbības atļauja Nr. RI10IA0002. Tajā  ietverti atkritumu apsaimniekošanas (savākšanas, apstrādes, reģenerācijas un apglabāšanas) nosacījumi, lai nodrošinātu videi nekaitīgas darbības Poligonā. Šīs prasības tiek ņemtas vērā un pilnībā ievērotas arī plānojot paredzēto darbību – jaunu atkritumu apglabāšanas šūnu izveidošanu.</a:t>
            </a:r>
          </a:p>
          <a:p>
            <a:endParaRPr lang="lv-LV" dirty="0"/>
          </a:p>
        </p:txBody>
      </p:sp>
    </p:spTree>
    <p:extLst>
      <p:ext uri="{BB962C8B-B14F-4D97-AF65-F5344CB8AC3E}">
        <p14:creationId xmlns:p14="http://schemas.microsoft.com/office/powerpoint/2010/main" val="2899740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8793"/>
            <a:ext cx="10515600" cy="1431895"/>
          </a:xfrm>
        </p:spPr>
        <p:txBody>
          <a:bodyPr/>
          <a:lstStyle/>
          <a:p>
            <a:pPr algn="ctr"/>
            <a:r>
              <a:rPr lang="lv-LV" b="1" dirty="0"/>
              <a:t>Paredzētās darbības raksturojums </a:t>
            </a:r>
          </a:p>
        </p:txBody>
      </p:sp>
      <p:sp>
        <p:nvSpPr>
          <p:cNvPr id="3" name="Content Placeholder 2"/>
          <p:cNvSpPr>
            <a:spLocks noGrp="1"/>
          </p:cNvSpPr>
          <p:nvPr>
            <p:ph idx="1"/>
          </p:nvPr>
        </p:nvSpPr>
        <p:spPr>
          <a:xfrm>
            <a:off x="838200" y="1414732"/>
            <a:ext cx="10515600" cy="5184475"/>
          </a:xfrm>
        </p:spPr>
        <p:txBody>
          <a:bodyPr>
            <a:normAutofit fontScale="70000" lnSpcReduction="20000"/>
          </a:bodyPr>
          <a:lstStyle/>
          <a:p>
            <a:pPr algn="just">
              <a:spcAft>
                <a:spcPts val="600"/>
              </a:spcAft>
            </a:pPr>
            <a:r>
              <a:rPr lang="lv-LV" sz="3300" dirty="0"/>
              <a:t>Paredzētā darbība ir  cieto sadzīves atkritumu poligona “Getliņi” teritorijā - vecā, </a:t>
            </a:r>
            <a:r>
              <a:rPr lang="lv-LV" sz="3300" dirty="0" err="1"/>
              <a:t>rekultivētā</a:t>
            </a:r>
            <a:r>
              <a:rPr lang="lv-LV" sz="3300" dirty="0"/>
              <a:t> atkritumu kalna ziemeļaustrumu daļā ~16 ha platībā ierīkot divas jaunas apglabāšanas šūnas (šūna Nr. VIII un šūna Nr. IX);</a:t>
            </a:r>
          </a:p>
          <a:p>
            <a:pPr algn="just">
              <a:spcAft>
                <a:spcPts val="600"/>
              </a:spcAft>
            </a:pPr>
            <a:r>
              <a:rPr lang="lv-LV" sz="3300" dirty="0"/>
              <a:t>Apglabāšanas šūnu izbūves ietvaros paredzēto inženiertehnisko būvju pamatnes ierīkošana un izbūve (infiltrāta savākšana), gāzes ekstrakcijas sistēmas izveide,  būs analoģiska poligona teritorijā jau esošām tāda veida būvēm; </a:t>
            </a:r>
            <a:endParaRPr lang="en-US" sz="3300" dirty="0"/>
          </a:p>
          <a:p>
            <a:pPr algn="just">
              <a:spcAft>
                <a:spcPts val="600"/>
              </a:spcAft>
            </a:pPr>
            <a:r>
              <a:rPr lang="lv-LV" sz="3300" dirty="0"/>
              <a:t>Kopējā jauno apglabāšanas šūnu Nr. VIII un Nr. IX ietilpība plānota ~2 milj. tonnas; </a:t>
            </a:r>
          </a:p>
          <a:p>
            <a:pPr algn="just">
              <a:spcAft>
                <a:spcPts val="600"/>
              </a:spcAft>
            </a:pPr>
            <a:r>
              <a:rPr lang="lv-LV" sz="3300" dirty="0"/>
              <a:t>Šūnas Nr. VIII pamatne jau ir izbūvēta un pieņemta ekspluatācijā 2020. gada februārī, būvprojekta “</a:t>
            </a:r>
            <a:r>
              <a:rPr lang="lv-LV" sz="3300" dirty="0" err="1"/>
              <a:t>Bioreaktora</a:t>
            </a:r>
            <a:r>
              <a:rPr lang="lv-LV" sz="3300" dirty="0"/>
              <a:t> II kārta un </a:t>
            </a:r>
            <a:r>
              <a:rPr lang="lv-LV" sz="3300" dirty="0" err="1"/>
              <a:t>biodegradācijas</a:t>
            </a:r>
            <a:r>
              <a:rPr lang="lv-LV" sz="3300" dirty="0"/>
              <a:t> šūnu III kārta” ietvaros, taču, realizējot Paredzēto darbību, šūnas Nr. VIII funkcija tiks mainīta no pārstrādes šūnas – </a:t>
            </a:r>
            <a:r>
              <a:rPr lang="lv-LV" sz="3300" dirty="0" err="1"/>
              <a:t>bioreaktora</a:t>
            </a:r>
            <a:r>
              <a:rPr lang="lv-LV" sz="3300" dirty="0"/>
              <a:t> uz apglabāšanas šūnu, taču šo izmaiņu rezultātā nav nepieciešams pārbūvēt jau izveidoto šūnas pamatni;</a:t>
            </a:r>
          </a:p>
          <a:p>
            <a:pPr algn="just"/>
            <a:r>
              <a:rPr lang="lv-LV" sz="3300" dirty="0"/>
              <a:t>Šūnas </a:t>
            </a:r>
            <a:r>
              <a:rPr lang="lv-LV" sz="3300" dirty="0" err="1"/>
              <a:t>Nr.VIII</a:t>
            </a:r>
            <a:r>
              <a:rPr lang="lv-LV" sz="3300" dirty="0"/>
              <a:t> ekspluatācijas potenciālās ietekmes ir izvērtētas un prasības tās ekspluatācijai ir ietvertas spēkā esošajā A kategorijas piesārņojošas darbības atļaujā Nr. RI10IA0002. </a:t>
            </a:r>
          </a:p>
          <a:p>
            <a:pPr marL="457200" lvl="1" indent="0">
              <a:buNone/>
            </a:pPr>
            <a:endParaRPr lang="lv-LV" dirty="0"/>
          </a:p>
          <a:p>
            <a:pPr marL="457200" lvl="1" indent="0">
              <a:buNone/>
            </a:pPr>
            <a:endParaRPr lang="lv-LV" dirty="0"/>
          </a:p>
          <a:p>
            <a:endParaRPr lang="lv-LV" dirty="0"/>
          </a:p>
        </p:txBody>
      </p:sp>
    </p:spTree>
    <p:extLst>
      <p:ext uri="{BB962C8B-B14F-4D97-AF65-F5344CB8AC3E}">
        <p14:creationId xmlns:p14="http://schemas.microsoft.com/office/powerpoint/2010/main" val="1539669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b="1" dirty="0"/>
              <a:t>Paredzētās darbības vieta</a:t>
            </a:r>
          </a:p>
        </p:txBody>
      </p:sp>
      <p:sp>
        <p:nvSpPr>
          <p:cNvPr id="3" name="Content Placeholder 2"/>
          <p:cNvSpPr>
            <a:spLocks noGrp="1"/>
          </p:cNvSpPr>
          <p:nvPr>
            <p:ph idx="1"/>
          </p:nvPr>
        </p:nvSpPr>
        <p:spPr>
          <a:xfrm>
            <a:off x="838200" y="1690688"/>
            <a:ext cx="10515600" cy="4486275"/>
          </a:xfrm>
        </p:spPr>
        <p:txBody>
          <a:bodyPr>
            <a:normAutofit fontScale="92500" lnSpcReduction="20000"/>
          </a:bodyPr>
          <a:lstStyle/>
          <a:p>
            <a:pPr algn="just">
              <a:spcAft>
                <a:spcPts val="600"/>
              </a:spcAft>
            </a:pPr>
            <a:r>
              <a:rPr lang="lv-LV" dirty="0"/>
              <a:t>Paredzētā darbība pilnībā tiks realizēta esošā cieto sadzīves atkritumu poligona «Getliņi» teritorijā, kur  vecā, </a:t>
            </a:r>
            <a:r>
              <a:rPr lang="lv-LV" dirty="0" err="1"/>
              <a:t>rekultivētā</a:t>
            </a:r>
            <a:r>
              <a:rPr lang="lv-LV" dirty="0"/>
              <a:t> atkritumu kalna ziemeļaustrumu daļā ~16 ha platībā paredzēts izbūvēt divas jaunas apglabāšanas šūnas (šūna Nr. VIII un šūna Nr. IX);</a:t>
            </a:r>
          </a:p>
          <a:p>
            <a:pPr algn="just">
              <a:spcAft>
                <a:spcPts val="600"/>
              </a:spcAft>
            </a:pPr>
            <a:r>
              <a:rPr lang="lv-LV" dirty="0"/>
              <a:t>Jauno apglabāšanas šūnu platība: šūna </a:t>
            </a:r>
            <a:r>
              <a:rPr lang="lv-LV" dirty="0" err="1"/>
              <a:t>Nr.VIII</a:t>
            </a:r>
            <a:r>
              <a:rPr lang="lv-LV" dirty="0"/>
              <a:t> ~ 6,3 ha, šūna </a:t>
            </a:r>
            <a:r>
              <a:rPr lang="lv-LV" dirty="0" err="1"/>
              <a:t>Nr.IX</a:t>
            </a:r>
            <a:r>
              <a:rPr lang="lv-LV" dirty="0"/>
              <a:t> ~ 10,5 ha. Tās pilnībā atrodas CSA poligona teritorijā un nerobežojas ar teritorijām ārpus poligona;</a:t>
            </a:r>
          </a:p>
          <a:p>
            <a:pPr algn="just">
              <a:spcAft>
                <a:spcPts val="600"/>
              </a:spcAft>
            </a:pPr>
            <a:r>
              <a:rPr lang="lv-LV" dirty="0"/>
              <a:t>Paredzētās darbības vietu no poligona ārējās robežas atdala vidēji 3m plats meliorācijas novadgrāvis un gar tā iekšējo malu izbūvētais autoceļš (vidēji 4m platumā). Tādējādi paredzētās darbības vieta no poligona ārējās robežas atradīsies aptuveni 10m attālumā;</a:t>
            </a:r>
          </a:p>
          <a:p>
            <a:pPr algn="just"/>
            <a:r>
              <a:rPr lang="lv-LV" dirty="0"/>
              <a:t>Paredzētā darbība atbilst teritorijas plānotajai (atļautajai) izmantošanai un uz to nav attiecināmi normatīvajos aktos noteikti aprobežojumi.</a:t>
            </a:r>
          </a:p>
          <a:p>
            <a:endParaRPr lang="lv-LV" dirty="0"/>
          </a:p>
        </p:txBody>
      </p:sp>
    </p:spTree>
    <p:extLst>
      <p:ext uri="{BB962C8B-B14F-4D97-AF65-F5344CB8AC3E}">
        <p14:creationId xmlns:p14="http://schemas.microsoft.com/office/powerpoint/2010/main" val="43779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4605"/>
            <a:ext cx="10515600" cy="819868"/>
          </a:xfrm>
        </p:spPr>
        <p:txBody>
          <a:bodyPr/>
          <a:lstStyle/>
          <a:p>
            <a:pPr algn="ctr"/>
            <a:r>
              <a:rPr lang="en-US" b="1" dirty="0" err="1"/>
              <a:t>Alternat</a:t>
            </a:r>
            <a:r>
              <a:rPr lang="lv-LV" b="1" dirty="0" err="1"/>
              <a:t>īvie</a:t>
            </a:r>
            <a:r>
              <a:rPr lang="lv-LV" b="1" dirty="0"/>
              <a:t> risinājumi</a:t>
            </a:r>
          </a:p>
        </p:txBody>
      </p:sp>
      <p:sp>
        <p:nvSpPr>
          <p:cNvPr id="3" name="Content Placeholder 2"/>
          <p:cNvSpPr>
            <a:spLocks noGrp="1"/>
          </p:cNvSpPr>
          <p:nvPr>
            <p:ph idx="1"/>
          </p:nvPr>
        </p:nvSpPr>
        <p:spPr>
          <a:xfrm>
            <a:off x="838200" y="1034473"/>
            <a:ext cx="10515600" cy="5608923"/>
          </a:xfrm>
        </p:spPr>
        <p:txBody>
          <a:bodyPr>
            <a:noAutofit/>
          </a:bodyPr>
          <a:lstStyle/>
          <a:p>
            <a:pPr algn="just"/>
            <a:r>
              <a:rPr lang="lv-LV" sz="2000" dirty="0"/>
              <a:t>Paredzētās darbības īstenošanai netika izvērtētas vietas vai teritoriālās alternatīvas, jo CSA poligona Getliņi teritorija ir ierobežota un netika izvērtēta iespēja teritoriju paplašināt;</a:t>
            </a:r>
          </a:p>
          <a:p>
            <a:pPr algn="just"/>
            <a:r>
              <a:rPr lang="lv-LV" sz="2000" dirty="0"/>
              <a:t>Tāpat atkritumu apglabāšanas kārtība un risinājumi šūnā </a:t>
            </a:r>
            <a:r>
              <a:rPr lang="lv-LV" sz="2000" dirty="0" err="1"/>
              <a:t>Nr.VIII</a:t>
            </a:r>
            <a:r>
              <a:rPr lang="lv-LV" sz="2000" dirty="0"/>
              <a:t> ir noteikti A kategorijas piesārņojošas darbības atļaujā un SIA Getliņi EKO ievēro un plāno ievērot minētās prasības gan šūnā </a:t>
            </a:r>
            <a:r>
              <a:rPr lang="lv-LV" sz="2000" dirty="0" err="1"/>
              <a:t>Nr.VIII</a:t>
            </a:r>
            <a:r>
              <a:rPr lang="lv-LV" sz="2000" dirty="0"/>
              <a:t>, gan šūnā </a:t>
            </a:r>
            <a:r>
              <a:rPr lang="lv-LV" sz="2000" dirty="0" err="1"/>
              <a:t>Nr.IX</a:t>
            </a:r>
            <a:r>
              <a:rPr lang="lv-LV" sz="2000" dirty="0"/>
              <a:t>;</a:t>
            </a:r>
          </a:p>
          <a:p>
            <a:pPr algn="just"/>
            <a:r>
              <a:rPr lang="lv-LV" sz="2000" dirty="0"/>
              <a:t>Tādēļ šī IVN procesā tika izvērtēti šādi šūnas </a:t>
            </a:r>
            <a:r>
              <a:rPr lang="lv-LV" sz="2000" dirty="0" err="1"/>
              <a:t>Nr.IX</a:t>
            </a:r>
            <a:r>
              <a:rPr lang="lv-LV" sz="2000" dirty="0"/>
              <a:t> būvniecības tehnoloģijas alternatīvie risinājumi:</a:t>
            </a:r>
          </a:p>
          <a:p>
            <a:pPr marL="971550" lvl="1" indent="-514350" algn="just">
              <a:buFont typeface="+mj-lt"/>
              <a:buAutoNum type="arabicPeriod"/>
            </a:pPr>
            <a:r>
              <a:rPr lang="lv-LV" sz="1800" dirty="0"/>
              <a:t>1.alternatīvais risinājums: Šūna </a:t>
            </a:r>
            <a:r>
              <a:rPr lang="lv-LV" sz="1800" dirty="0" err="1"/>
              <a:t>Nr.IX</a:t>
            </a:r>
            <a:r>
              <a:rPr lang="lv-LV" sz="1800" dirty="0"/>
              <a:t> tiek būvēta analogi kā šūna </a:t>
            </a:r>
            <a:r>
              <a:rPr lang="lv-LV" sz="1800" dirty="0" err="1"/>
              <a:t>Nr.VIII</a:t>
            </a:r>
            <a:r>
              <a:rPr lang="lv-LV" sz="1800" dirty="0"/>
              <a:t>, daļēji norokot un nolīdzinot atkritumu kalnu, taču tās pamatne tiek balstīta uz esošo atkritumu kalnu;</a:t>
            </a:r>
          </a:p>
          <a:p>
            <a:pPr marL="971550" lvl="1" indent="-514350" algn="just">
              <a:buFont typeface="+mj-lt"/>
              <a:buAutoNum type="arabicPeriod"/>
            </a:pPr>
            <a:r>
              <a:rPr lang="lv-LV" sz="1800" dirty="0"/>
              <a:t>2.alternatīvais risinājums: Šūnas </a:t>
            </a:r>
            <a:r>
              <a:rPr lang="lv-LV" sz="1800" dirty="0" err="1"/>
              <a:t>Nr.IX</a:t>
            </a:r>
            <a:r>
              <a:rPr lang="lv-LV" sz="1800" dirty="0"/>
              <a:t> būvniecības vietā pilnībā tiek norakts atkritumu un kūdras slānis, šūnas pamatne tiek būvēta uz zem kūdras slāņa esošās </a:t>
            </a:r>
            <a:r>
              <a:rPr lang="lv-LV" sz="1800" dirty="0" err="1"/>
              <a:t>limnoglaciālās</a:t>
            </a:r>
            <a:r>
              <a:rPr lang="lv-LV" sz="1800" dirty="0"/>
              <a:t> smilts slāņa.</a:t>
            </a:r>
          </a:p>
          <a:p>
            <a:pPr algn="just"/>
            <a:r>
              <a:rPr lang="lv-LV" sz="2000" dirty="0"/>
              <a:t>Izvērtējot abus variantus, tika konstatēts, ka ieviešot 2.alternatīvo variantu tiek būtiski samazināta gruntsūdens piesārņošanās ar vecā atkritumu kalna infiltrātu, kā arī palielināta šūnas </a:t>
            </a:r>
            <a:r>
              <a:rPr lang="lv-LV" sz="2000" dirty="0" err="1"/>
              <a:t>Nr.IX</a:t>
            </a:r>
            <a:r>
              <a:rPr lang="lv-LV" sz="2000" dirty="0"/>
              <a:t> ietilpība;</a:t>
            </a:r>
          </a:p>
          <a:p>
            <a:pPr algn="just"/>
            <a:r>
              <a:rPr lang="lv-LV" sz="2000" dirty="0"/>
              <a:t>Tai pat laikā 2.alternatīvā varianta īstenošanas gadījumā, palielinās izrokamās un apstrādājamo veco atkritumu apjoms, kā arī nepieciešams nodrošināt atbilstošu izraktā kūdras slāņa apsaimniekošanu, novērtējot tā piesārņojuma pakāpi;</a:t>
            </a:r>
          </a:p>
          <a:p>
            <a:pPr algn="just"/>
            <a:r>
              <a:rPr lang="lv-LV" sz="2000" dirty="0"/>
              <a:t>Izvērtējot visus aspektus, rekomendējams īstenot 2.alternatīvo variantu, kas ir videi draudzīgāks un ekonomiski izdevīgāks.</a:t>
            </a:r>
          </a:p>
          <a:p>
            <a:endParaRPr lang="lv-LV" sz="2000" dirty="0"/>
          </a:p>
          <a:p>
            <a:endParaRPr lang="lv-LV" sz="2000" dirty="0"/>
          </a:p>
        </p:txBody>
      </p:sp>
    </p:spTree>
    <p:extLst>
      <p:ext uri="{BB962C8B-B14F-4D97-AF65-F5344CB8AC3E}">
        <p14:creationId xmlns:p14="http://schemas.microsoft.com/office/powerpoint/2010/main" val="224567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b="1" dirty="0"/>
              <a:t>Atkritumu apglabāšanas šūnas pamatne</a:t>
            </a:r>
          </a:p>
        </p:txBody>
      </p:sp>
      <p:sp>
        <p:nvSpPr>
          <p:cNvPr id="3" name="Content Placeholder 2"/>
          <p:cNvSpPr>
            <a:spLocks noGrp="1"/>
          </p:cNvSpPr>
          <p:nvPr>
            <p:ph idx="1"/>
          </p:nvPr>
        </p:nvSpPr>
        <p:spPr>
          <a:xfrm>
            <a:off x="838200" y="1825625"/>
            <a:ext cx="10515600" cy="4667250"/>
          </a:xfrm>
        </p:spPr>
        <p:txBody>
          <a:bodyPr>
            <a:normAutofit fontScale="77500" lnSpcReduction="20000"/>
          </a:bodyPr>
          <a:lstStyle/>
          <a:p>
            <a:pPr algn="just">
              <a:spcAft>
                <a:spcPts val="600"/>
              </a:spcAft>
            </a:pPr>
            <a:r>
              <a:rPr lang="lv-LV" dirty="0"/>
              <a:t>Pamatne IX šūnai tiks veidota analogi kā VIII šūnai: māla slānis 1 m biezumā, secīgi virs tā HDPE ģeomebrāna 2 mm biezumā, ģeotekstils un drenējošais slānis ar infiltrāta savākšanas sistēmu, tādējādi izslēdzot infiltrāta noplūšanu gruntī un gruntsūdeņos;</a:t>
            </a:r>
          </a:p>
          <a:p>
            <a:pPr algn="just">
              <a:spcAft>
                <a:spcPts val="600"/>
              </a:spcAft>
            </a:pPr>
            <a:r>
              <a:rPr lang="lv-LV" dirty="0"/>
              <a:t>Abām apglabāšanas šūnām pa perimetru tiks veidots valnis. Ārējo valni veidos kodols, kurš tiks nosegts ar bentonītmālu un ģeomembrānu. Noslēgumā tiks izveidota vaļņa galīgā konfigurācija, apberot sagatavoto kodolu un nosedzot vaļņa virsmu ar </a:t>
            </a:r>
            <a:r>
              <a:rPr lang="lv-LV" dirty="0" err="1"/>
              <a:t>ģeotekstilu</a:t>
            </a:r>
            <a:r>
              <a:rPr lang="lv-LV" dirty="0"/>
              <a:t>;</a:t>
            </a:r>
          </a:p>
          <a:p>
            <a:pPr algn="just">
              <a:spcAft>
                <a:spcPts val="600"/>
              </a:spcAft>
            </a:pPr>
            <a:r>
              <a:rPr lang="lv-LV" dirty="0"/>
              <a:t>Jāatzīmē, ka vecais, </a:t>
            </a:r>
            <a:r>
              <a:rPr lang="lv-LV" dirty="0" err="1"/>
              <a:t>rekultivētais</a:t>
            </a:r>
            <a:r>
              <a:rPr lang="lv-LV" dirty="0"/>
              <a:t> atkritumu kalns, kuru daļēji norok, īstenojot 2.alternatīvo variantu, ir ierīkots bez atbilstošas pamatnes. Norokot vecā atkritumu kalna nogāzi, kā arī zem tā esošo kūdras slāni, kurš ir piesārņots ar infiltrātu un izveidojot jaunajai šūnai normatīvo aktu prasībām atbilstošu pamatni, tiek pilnībā novērsta turpmākā grunts un gruntsūdens piesārņošanas šajā teritorijā. Tādēļ paredzētā darbība lielā mērā ietver piesārņotās vietas sanācijas pasākumus; </a:t>
            </a:r>
          </a:p>
          <a:p>
            <a:pPr algn="just"/>
            <a:r>
              <a:rPr lang="lv-LV" dirty="0"/>
              <a:t>Paredzētās darbības nodrošināšanai papildus būves nav nepieciešamas, izņemot iekšējo pievedceļu pilnveidošana un uzlabošana poligona teritorijā. Pievedceļu rekonstrukcija notiks vienlaicīgi ar apglabāšanas šūnas izbūvi.</a:t>
            </a:r>
          </a:p>
          <a:p>
            <a:endParaRPr lang="lv-LV" dirty="0"/>
          </a:p>
        </p:txBody>
      </p:sp>
    </p:spTree>
    <p:extLst>
      <p:ext uri="{BB962C8B-B14F-4D97-AF65-F5344CB8AC3E}">
        <p14:creationId xmlns:p14="http://schemas.microsoft.com/office/powerpoint/2010/main" val="139809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a:latin typeface="+mn-lt"/>
              </a:rPr>
              <a:t>           Izbūvētā pamatne</a:t>
            </a:r>
          </a:p>
        </p:txBody>
      </p:sp>
      <p:pic>
        <p:nvPicPr>
          <p:cNvPr id="4" name="Content Placeholder 3"/>
          <p:cNvPicPr>
            <a:picLocks noGrp="1" noChangeAspect="1"/>
          </p:cNvPicPr>
          <p:nvPr>
            <p:ph idx="1"/>
          </p:nvPr>
        </p:nvPicPr>
        <p:blipFill>
          <a:blip r:embed="rId2"/>
          <a:stretch>
            <a:fillRect/>
          </a:stretch>
        </p:blipFill>
        <p:spPr>
          <a:xfrm>
            <a:off x="838200" y="1802832"/>
            <a:ext cx="5152964" cy="3864723"/>
          </a:xfrm>
          <a:prstGeom prst="rect">
            <a:avLst/>
          </a:prstGeom>
        </p:spPr>
      </p:pic>
      <p:pic>
        <p:nvPicPr>
          <p:cNvPr id="5" name="Picture 4"/>
          <p:cNvPicPr>
            <a:picLocks noChangeAspect="1"/>
          </p:cNvPicPr>
          <p:nvPr/>
        </p:nvPicPr>
        <p:blipFill>
          <a:blip r:embed="rId3"/>
          <a:stretch>
            <a:fillRect/>
          </a:stretch>
        </p:blipFill>
        <p:spPr>
          <a:xfrm>
            <a:off x="6556076" y="365126"/>
            <a:ext cx="3976822" cy="5302430"/>
          </a:xfrm>
          <a:prstGeom prst="rect">
            <a:avLst/>
          </a:prstGeom>
        </p:spPr>
      </p:pic>
    </p:spTree>
    <p:extLst>
      <p:ext uri="{BB962C8B-B14F-4D97-AF65-F5344CB8AC3E}">
        <p14:creationId xmlns:p14="http://schemas.microsoft.com/office/powerpoint/2010/main" val="416752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pPr algn="ctr"/>
            <a:r>
              <a:rPr lang="lv-LV" b="1" dirty="0"/>
              <a:t>Atkritumu apglabāšanas šūnas ekspluatācija</a:t>
            </a:r>
          </a:p>
        </p:txBody>
      </p:sp>
      <p:sp>
        <p:nvSpPr>
          <p:cNvPr id="3" name="Content Placeholder 2"/>
          <p:cNvSpPr>
            <a:spLocks noGrp="1"/>
          </p:cNvSpPr>
          <p:nvPr>
            <p:ph idx="1"/>
          </p:nvPr>
        </p:nvSpPr>
        <p:spPr>
          <a:xfrm>
            <a:off x="838200" y="1319842"/>
            <a:ext cx="10515600" cy="5331124"/>
          </a:xfrm>
        </p:spPr>
        <p:txBody>
          <a:bodyPr>
            <a:normAutofit fontScale="70000" lnSpcReduction="20000"/>
          </a:bodyPr>
          <a:lstStyle/>
          <a:p>
            <a:pPr algn="just"/>
            <a:r>
              <a:rPr lang="lv-LV" dirty="0"/>
              <a:t>Apglabāšanas šūnā ik gadu plānots novietot dažādus ražošanas un sadzīves atkritumus. Pirms atkritumu apglabāšanas tiek veikta to sagatavošana apglabāšanai, kas nozīmē pēc iespējas lielākas daļas derīgo materiālu, kas nododami pārstrādei, atšķirošanu,.  Apglabāšanas šūnās tiek apglabāti turpmākai pārstrādei vai reģenerācijai nederīgi atkritumi, inertie atkritumi;</a:t>
            </a:r>
          </a:p>
          <a:p>
            <a:pPr algn="just"/>
            <a:r>
              <a:rPr lang="lv-LV" dirty="0"/>
              <a:t>Prognozējams, ka gadā šūnā tiks apglabāti līdz 240 000 t šķiroto atkritumu;</a:t>
            </a:r>
          </a:p>
          <a:p>
            <a:pPr algn="just"/>
            <a:r>
              <a:rPr lang="lv-LV" dirty="0"/>
              <a:t>Pārstrādei nederīgie atkritumi tiek apglabāti videi drošās, noslēgtās šūnās </a:t>
            </a:r>
            <a:r>
              <a:rPr lang="lv-LV" dirty="0" err="1"/>
              <a:t>Nr.VIII</a:t>
            </a:r>
            <a:r>
              <a:rPr lang="lv-LV" dirty="0"/>
              <a:t> un </a:t>
            </a:r>
            <a:r>
              <a:rPr lang="lv-LV" dirty="0" err="1"/>
              <a:t>Nr.IX</a:t>
            </a:r>
            <a:r>
              <a:rPr lang="lv-LV" dirty="0"/>
              <a:t>, kurās neiekļūst ne gaiss, ne lietus ūdens. Poligona gāze, kas veidojas šūnās, tiks savākta un aizvadīta uz Getliņu energobloku, sadedzināta un pārvērsta enerģijā vai izmantota </a:t>
            </a:r>
            <a:r>
              <a:rPr lang="lv-LV" dirty="0" err="1"/>
              <a:t>biometāna</a:t>
            </a:r>
            <a:r>
              <a:rPr lang="lv-LV" dirty="0"/>
              <a:t> ražošanai, bet infiltrāts tiks savākts, nodrošināta tā priekšattīrīšana un tālāk novadīts SIA Rīgas ūdens kanalizācijas sistēmā;</a:t>
            </a:r>
          </a:p>
          <a:p>
            <a:pPr algn="just"/>
            <a:r>
              <a:rPr lang="lv-LV" dirty="0"/>
              <a:t>Atkritumu apglabāšanas nodalījuma pamatne un iekšējās sienas ir no dabīga materiāla izolācijas slāņa, kurš atbilst šādām prasībām: dabīga materiāla izolācijas slāņa biezums ir ne mazāks kā viens metrs, nodrošinot, lai iežu filtrācijas koeficients nebūtu lielāks kā 10–9 m/s. Šādas prasības tiek ievērotas kā šūnas pamatnei, tā sānu vaļņiem;</a:t>
            </a:r>
          </a:p>
          <a:p>
            <a:pPr algn="just"/>
            <a:r>
              <a:rPr lang="lv-LV" dirty="0"/>
              <a:t>Deponēšanu veic visā šūnas platībā, pa slāņiem. Tos </a:t>
            </a:r>
            <a:r>
              <a:rPr lang="lv-LV" dirty="0" err="1"/>
              <a:t>kompaktējot</a:t>
            </a:r>
            <a:r>
              <a:rPr lang="lv-LV" dirty="0"/>
              <a:t> ar </a:t>
            </a:r>
            <a:r>
              <a:rPr lang="lv-LV" dirty="0" err="1"/>
              <a:t>kompaktoru</a:t>
            </a:r>
            <a:r>
              <a:rPr lang="lv-LV" dirty="0"/>
              <a:t> TANA520 ECO.  Pēc katra slāņa izveides tiek ievietota gāzes savākšanas sistēma;  </a:t>
            </a:r>
          </a:p>
          <a:p>
            <a:pPr algn="just"/>
            <a:r>
              <a:rPr lang="lv-LV" dirty="0"/>
              <a:t>Tiek nodrošināta deponētā atkritumu slāņa pārklāšana;</a:t>
            </a:r>
          </a:p>
          <a:p>
            <a:pPr algn="just"/>
            <a:r>
              <a:rPr lang="lv-LV" dirty="0"/>
              <a:t>Deponēšanas procesā tiek nodrošināta regulāra atkritumu slāņa pārklājuma SIA “RSGA” seguma pielietošana;</a:t>
            </a:r>
          </a:p>
          <a:p>
            <a:pPr algn="just"/>
            <a:r>
              <a:rPr lang="lv-LV" dirty="0"/>
              <a:t> Tiek nodrošināta ikdienas, starpposma un nogāžu pārklāšana ar cietējošu vielu.</a:t>
            </a:r>
          </a:p>
          <a:p>
            <a:endParaRPr lang="lv-LV" dirty="0"/>
          </a:p>
        </p:txBody>
      </p:sp>
    </p:spTree>
    <p:extLst>
      <p:ext uri="{BB962C8B-B14F-4D97-AF65-F5344CB8AC3E}">
        <p14:creationId xmlns:p14="http://schemas.microsoft.com/office/powerpoint/2010/main" val="1385954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9826"/>
          </a:xfrm>
        </p:spPr>
        <p:txBody>
          <a:bodyPr/>
          <a:lstStyle/>
          <a:p>
            <a:pPr algn="ctr"/>
            <a:r>
              <a:rPr lang="lv-LV" b="1" dirty="0"/>
              <a:t>Apglabāšanas šūnu rekultivācija</a:t>
            </a:r>
          </a:p>
        </p:txBody>
      </p:sp>
      <p:sp>
        <p:nvSpPr>
          <p:cNvPr id="3" name="Content Placeholder 2"/>
          <p:cNvSpPr>
            <a:spLocks noGrp="1"/>
          </p:cNvSpPr>
          <p:nvPr>
            <p:ph idx="1"/>
          </p:nvPr>
        </p:nvSpPr>
        <p:spPr>
          <a:xfrm>
            <a:off x="838200" y="1348509"/>
            <a:ext cx="10515600" cy="5250699"/>
          </a:xfrm>
        </p:spPr>
        <p:txBody>
          <a:bodyPr>
            <a:normAutofit fontScale="92500" lnSpcReduction="20000"/>
          </a:bodyPr>
          <a:lstStyle/>
          <a:p>
            <a:pPr algn="just"/>
            <a:r>
              <a:rPr lang="lv-LV" dirty="0"/>
              <a:t>Atkritumu šūnu rekultivācija pēc to piepildīšanas tiks veikta atbilstoši spēkā esošo normatīvo aktu prasībām, izstrādājot būvprojektu un saņemot visas nepieciešamās atļaujas;</a:t>
            </a:r>
          </a:p>
          <a:p>
            <a:pPr algn="just"/>
            <a:r>
              <a:rPr lang="lv-LV" dirty="0"/>
              <a:t>Jebkurā gadījumā tiks nodrošināta virskārtas izolējošā  seguma izveidošana un tā apzaļumošana. Sānu nogāzes tiek veidotas ar slīpumu 1:3 un noklātas ar izolējošo materiālu deponēšanas procesā;</a:t>
            </a:r>
          </a:p>
          <a:p>
            <a:pPr algn="just"/>
            <a:r>
              <a:rPr lang="lv-LV" dirty="0"/>
              <a:t>Sadzīves atkritumu poligonu virskārtas izolējošo segumu ierīko, nodrošinot:</a:t>
            </a:r>
          </a:p>
          <a:p>
            <a:pPr lvl="1" algn="just">
              <a:spcAft>
                <a:spcPts val="600"/>
              </a:spcAft>
            </a:pPr>
            <a:r>
              <a:rPr lang="lv-LV" dirty="0"/>
              <a:t>gāzu drenāžas kārtu;</a:t>
            </a:r>
          </a:p>
          <a:p>
            <a:pPr lvl="1" algn="just">
              <a:spcAft>
                <a:spcPts val="600"/>
              </a:spcAft>
            </a:pPr>
            <a:r>
              <a:rPr lang="lv-LV" dirty="0"/>
              <a:t>Pārklāj ar 1 metru biezu grunts slāni ar vāju ūdens caurlaidību vai atbilstošu pretfiltrācijas slāni, kura iežu filtrācijas koeficients ir 10–9 m/s un kura garantētais kalpošanas ilgums ir vismaz poligona ekspluatācijas laiks un monitoringa laiks pēc poligona vai izgāztuves slēgšanas, vai līdzvērtīgu ģeosintētisko materiālu;</a:t>
            </a:r>
          </a:p>
          <a:p>
            <a:pPr lvl="1" algn="just"/>
            <a:r>
              <a:rPr lang="lv-LV" dirty="0"/>
              <a:t>Izveido drenāžas kārtu, kura ir biezāka par 0,5 metriem un kuras iežu filtrācijas koeficients ir 10–3 m/s. Ja drenāžas kārtu veido grunts, tad virs seguma izvieto auglīgas augsnes kārtu un nodrošina tās apzaļumošanu. Ja drenāžas kārtu veido no </a:t>
            </a:r>
            <a:r>
              <a:rPr lang="lv-LV" dirty="0" err="1"/>
              <a:t>ģeosintētiskiem</a:t>
            </a:r>
            <a:r>
              <a:rPr lang="lv-LV" dirty="0"/>
              <a:t> būvmateriāliem, nodrošina šo materiālu balstu.</a:t>
            </a:r>
          </a:p>
          <a:p>
            <a:endParaRPr lang="lv-LV" dirty="0"/>
          </a:p>
        </p:txBody>
      </p:sp>
    </p:spTree>
    <p:extLst>
      <p:ext uri="{BB962C8B-B14F-4D97-AF65-F5344CB8AC3E}">
        <p14:creationId xmlns:p14="http://schemas.microsoft.com/office/powerpoint/2010/main" val="236843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7079"/>
          </a:xfrm>
        </p:spPr>
        <p:txBody>
          <a:bodyPr/>
          <a:lstStyle/>
          <a:p>
            <a:pPr algn="ctr"/>
            <a:r>
              <a:rPr lang="lv-LV" b="1" dirty="0">
                <a:latin typeface="+mn-lt"/>
              </a:rPr>
              <a:t>Vispārīgā informācija</a:t>
            </a:r>
          </a:p>
        </p:txBody>
      </p:sp>
      <p:sp>
        <p:nvSpPr>
          <p:cNvPr id="3" name="Content Placeholder 2"/>
          <p:cNvSpPr>
            <a:spLocks noGrp="1"/>
          </p:cNvSpPr>
          <p:nvPr>
            <p:ph idx="1"/>
          </p:nvPr>
        </p:nvSpPr>
        <p:spPr>
          <a:xfrm>
            <a:off x="838200" y="1431636"/>
            <a:ext cx="10515600" cy="4745327"/>
          </a:xfrm>
        </p:spPr>
        <p:txBody>
          <a:bodyPr>
            <a:normAutofit/>
          </a:bodyPr>
          <a:lstStyle/>
          <a:p>
            <a:pPr marL="0" indent="0" algn="just">
              <a:spcAft>
                <a:spcPts val="600"/>
              </a:spcAft>
              <a:buNone/>
            </a:pPr>
            <a:r>
              <a:rPr lang="lv-LV" b="1" dirty="0"/>
              <a:t>Paredzētā darbība: «</a:t>
            </a:r>
            <a:r>
              <a:rPr lang="lv-LV" dirty="0"/>
              <a:t>Jaunu apglabāšanas šūnu  izveide/būvniecība cieto sadzīves atkritumu poligona «Getliņi» teritorijā, Kaudzīšu ielā 57, Rumbulā, Ropažu novadā, Stopiņu pagastā»;</a:t>
            </a:r>
          </a:p>
          <a:p>
            <a:pPr marL="0" indent="0" algn="just">
              <a:spcBef>
                <a:spcPts val="1200"/>
              </a:spcBef>
              <a:spcAft>
                <a:spcPts val="600"/>
              </a:spcAft>
              <a:buNone/>
            </a:pPr>
            <a:r>
              <a:rPr lang="lv-LV" b="1" dirty="0"/>
              <a:t>Darbības ierosinātājs: </a:t>
            </a:r>
            <a:r>
              <a:rPr lang="lv-LV" dirty="0"/>
              <a:t>SIA «Getliņi EKO», </a:t>
            </a:r>
            <a:r>
              <a:rPr lang="lv-LV" dirty="0" err="1"/>
              <a:t>reģ</a:t>
            </a:r>
            <a:r>
              <a:rPr lang="lv-LV" dirty="0"/>
              <a:t>. Nr. 40003367816, juridiskā adrese: Kaudzīšu iela 57, Rumbula, Stopiņu pagasts, Ropažu novads, LV-2121, tālrunis: 67 317 800, e-pasts: info@getlini.lv;</a:t>
            </a:r>
          </a:p>
          <a:p>
            <a:pPr marL="0" indent="0" algn="just">
              <a:buNone/>
            </a:pPr>
            <a:r>
              <a:rPr lang="lv-LV" b="1" dirty="0"/>
              <a:t>Paredzētā darbības vieta: </a:t>
            </a:r>
            <a:r>
              <a:rPr lang="lv-LV" dirty="0"/>
              <a:t>cieto sadzīves atkritumu poligona «Getliņi» teritorija, Kaudzīšu ielā 57, Rumbulā, Ropažu novadā, Stopiņu pagastā.</a:t>
            </a:r>
          </a:p>
          <a:p>
            <a:pPr marL="457200" lvl="1" indent="0">
              <a:buNone/>
            </a:pPr>
            <a:endParaRPr lang="lv-LV" dirty="0"/>
          </a:p>
          <a:p>
            <a:pPr marL="457200" lvl="1" indent="0">
              <a:buNone/>
            </a:pPr>
            <a:endParaRPr lang="lv-LV" dirty="0"/>
          </a:p>
          <a:p>
            <a:pPr marL="0" indent="0">
              <a:buNone/>
            </a:pPr>
            <a:endParaRPr lang="lv-LV" dirty="0"/>
          </a:p>
          <a:p>
            <a:endParaRPr lang="lv-LV" dirty="0"/>
          </a:p>
        </p:txBody>
      </p:sp>
    </p:spTree>
    <p:extLst>
      <p:ext uri="{BB962C8B-B14F-4D97-AF65-F5344CB8AC3E}">
        <p14:creationId xmlns:p14="http://schemas.microsoft.com/office/powerpoint/2010/main" val="317810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b="1" dirty="0" err="1"/>
              <a:t>Rekultivētais</a:t>
            </a:r>
            <a:r>
              <a:rPr lang="lv-LV" b="1" dirty="0"/>
              <a:t> atkritumu kalns</a:t>
            </a:r>
          </a:p>
        </p:txBody>
      </p:sp>
      <p:pic>
        <p:nvPicPr>
          <p:cNvPr id="4" name="Content Placeholder 3"/>
          <p:cNvPicPr>
            <a:picLocks noGrp="1" noChangeAspect="1"/>
          </p:cNvPicPr>
          <p:nvPr>
            <p:ph idx="1"/>
          </p:nvPr>
        </p:nvPicPr>
        <p:blipFill>
          <a:blip r:embed="rId2"/>
          <a:stretch>
            <a:fillRect/>
          </a:stretch>
        </p:blipFill>
        <p:spPr>
          <a:xfrm>
            <a:off x="2716263" y="1466491"/>
            <a:ext cx="6935637" cy="5201728"/>
          </a:xfrm>
          <a:prstGeom prst="rect">
            <a:avLst/>
          </a:prstGeom>
        </p:spPr>
      </p:pic>
    </p:spTree>
    <p:extLst>
      <p:ext uri="{BB962C8B-B14F-4D97-AF65-F5344CB8AC3E}">
        <p14:creationId xmlns:p14="http://schemas.microsoft.com/office/powerpoint/2010/main" val="4128832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024"/>
            <a:ext cx="10515600" cy="961104"/>
          </a:xfrm>
        </p:spPr>
        <p:txBody>
          <a:bodyPr>
            <a:normAutofit/>
          </a:bodyPr>
          <a:lstStyle/>
          <a:p>
            <a:pPr algn="ctr"/>
            <a:r>
              <a:rPr lang="lv-LV" sz="4000" b="1" dirty="0"/>
              <a:t>Būtiskākās prognozējamās ietekmes</a:t>
            </a:r>
          </a:p>
        </p:txBody>
      </p:sp>
      <p:sp>
        <p:nvSpPr>
          <p:cNvPr id="3" name="Content Placeholder 2"/>
          <p:cNvSpPr>
            <a:spLocks noGrp="1"/>
          </p:cNvSpPr>
          <p:nvPr>
            <p:ph idx="1"/>
          </p:nvPr>
        </p:nvSpPr>
        <p:spPr>
          <a:xfrm>
            <a:off x="838200" y="1099128"/>
            <a:ext cx="10515600" cy="5465575"/>
          </a:xfrm>
        </p:spPr>
        <p:txBody>
          <a:bodyPr>
            <a:normAutofit fontScale="62500" lnSpcReduction="20000"/>
          </a:bodyPr>
          <a:lstStyle/>
          <a:p>
            <a:pPr algn="just"/>
            <a:r>
              <a:rPr lang="lv-LV" sz="3400" dirty="0"/>
              <a:t>Izvērtējot teritorijas pašreizējo stāvokli, tās vēsturisko attīstību un Paredzētās darbības plānotos risinājumus, kā būtiskākie vides aspekti definēti:</a:t>
            </a:r>
          </a:p>
          <a:p>
            <a:pPr lvl="1" algn="just">
              <a:spcAft>
                <a:spcPts val="600"/>
              </a:spcAft>
            </a:pPr>
            <a:r>
              <a:rPr lang="lv-LV" sz="2900" b="1" dirty="0"/>
              <a:t>Vēsturiskais piesārņojums. </a:t>
            </a:r>
            <a:r>
              <a:rPr lang="lv-LV" sz="2900" dirty="0"/>
              <a:t>Paredzētā darbība atstās būtisku pozitīvu ietekmi uz vēsturiski izveidojušos piesārņojumu;</a:t>
            </a:r>
          </a:p>
          <a:p>
            <a:pPr lvl="1" algn="just">
              <a:spcAft>
                <a:spcPts val="600"/>
              </a:spcAft>
            </a:pPr>
            <a:r>
              <a:rPr lang="lv-LV" sz="2900" b="1" dirty="0"/>
              <a:t>Pazemes ūdeņu kvalitāte. </a:t>
            </a:r>
            <a:r>
              <a:rPr lang="lv-LV" sz="2900" dirty="0"/>
              <a:t>Tā kā abas šūnas tiek izveidotas ar atbilstošu izolētu pamatni, apvaļņojumu un infiltrāta savākšanas sistēmu, nav prognozējama ietekme uz pazemes ūdens kvalitāti. Tā kā arī līdz šim šī teritorija bija rekultivēta tādā veidā, lai samazinātu infiltrāciju pazemes ūdeņos, teritoriju jaunā apbūve neatstās būtisku ietekmi uz pazemes ūdens resursiem;</a:t>
            </a:r>
          </a:p>
          <a:p>
            <a:pPr lvl="1" algn="just">
              <a:spcAft>
                <a:spcPts val="600"/>
              </a:spcAft>
            </a:pPr>
            <a:r>
              <a:rPr lang="lv-LV" sz="2900" b="1" dirty="0"/>
              <a:t>Virszemes ūdeņu kvalitāte. </a:t>
            </a:r>
            <a:r>
              <a:rPr lang="lv-LV" sz="2900" dirty="0"/>
              <a:t>Abu apglabāšanas šūnu izbūve un deponēšanas kārtība nodrošina to, ka virszemes ūdeņos nenonāk atkritumu infiltrāts. Jauno šūnu infiltrāta savākšanas sistēma tiks pieslēgta pie jau esošās infiltrāta savākšanas, </a:t>
            </a:r>
            <a:r>
              <a:rPr lang="lv-LV" sz="2900" dirty="0" err="1"/>
              <a:t>priekšattīrīšanas</a:t>
            </a:r>
            <a:r>
              <a:rPr lang="lv-LV" sz="2900" dirty="0"/>
              <a:t> sistēmas,  tālāk nododot  ūdeņus Rīgas Ūdens kanalizācijas sistēmā. Nav prognozējama negatīva ietekme uz virszemes ūdeņu kvalitāti vai resursiem;</a:t>
            </a:r>
          </a:p>
          <a:p>
            <a:pPr lvl="1" algn="just">
              <a:spcAft>
                <a:spcPts val="600"/>
              </a:spcAft>
            </a:pPr>
            <a:r>
              <a:rPr lang="lv-LV" sz="2900" b="1" dirty="0"/>
              <a:t>Emisijas gaisā. </a:t>
            </a:r>
            <a:r>
              <a:rPr lang="lv-LV" sz="2900" dirty="0"/>
              <a:t>Saskaņā ar A kategorijas piesārņojošas darbības atļaujā ietvertajiem nosacījumiem – atkritumu apglabāšanas šūnai tiek limitētas smaku emisijas, kas veidojas tiešā apglabāšanas procesā, jo atkritumu gāzes tiek savāktas gāzu savākšanas sistēmā un tiek nodrošināta atkritumu regulāra, tai skaitā ikdienas pārklāšana. SIA ELLE izstrādātā smaku emisiju limitu projekta smaku aprēķinu un izkliedes modelēšanas rezultāti parāda, ka smakas no esošās </a:t>
            </a:r>
            <a:r>
              <a:rPr lang="lv-LV" sz="2900" dirty="0" err="1"/>
              <a:t>biodegradācijas</a:t>
            </a:r>
            <a:r>
              <a:rPr lang="lv-LV" sz="2900" dirty="0"/>
              <a:t> šūnas vai plānotās apglabāšanas šūnas </a:t>
            </a:r>
            <a:r>
              <a:rPr lang="lv-LV" sz="2900" dirty="0" err="1"/>
              <a:t>Nr.VIII</a:t>
            </a:r>
            <a:r>
              <a:rPr lang="lv-LV" sz="2900" dirty="0"/>
              <a:t> ir nenozīmīga Poligona smaku emisiju komponente, analogi secinājumi attiecināmi uz IX šūnu. Ne Poligona, ne tai piegulošajās teritorijās netiek prognozēts smaku robežvērtību pārsniegums; </a:t>
            </a:r>
          </a:p>
          <a:p>
            <a:pPr lvl="1" algn="just"/>
            <a:r>
              <a:rPr lang="lv-LV" sz="2900" b="1" dirty="0"/>
              <a:t>Trokšņa traucējumi. </a:t>
            </a:r>
            <a:r>
              <a:rPr lang="lv-LV" sz="2900" dirty="0"/>
              <a:t>CSA poligona Getliņi darbības radītie trokšņi lielākoties ir saistīti ar transporta kustību, kā arī iekārtu darbību apglabāšanas teritorijā. Paredzētās darbības īstenošana neietver papildus trokšņa avotu izveidi. Trokšņa emisijas ārpus poligona un ar to saistītā pievedceļa teritorijas nepārsniedz normatīvajos aktos noteiktās robežvērtības, nerada diskomfortu tuvāko dzīvojamo māju teritorijā.</a:t>
            </a:r>
          </a:p>
          <a:p>
            <a:pPr marL="0" indent="0">
              <a:buNone/>
            </a:pPr>
            <a:endParaRPr lang="lv-LV" dirty="0"/>
          </a:p>
        </p:txBody>
      </p:sp>
    </p:spTree>
    <p:extLst>
      <p:ext uri="{BB962C8B-B14F-4D97-AF65-F5344CB8AC3E}">
        <p14:creationId xmlns:p14="http://schemas.microsoft.com/office/powerpoint/2010/main" val="4057490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727"/>
            <a:ext cx="10515600" cy="833190"/>
          </a:xfrm>
        </p:spPr>
        <p:txBody>
          <a:bodyPr>
            <a:normAutofit fontScale="90000"/>
          </a:bodyPr>
          <a:lstStyle/>
          <a:p>
            <a:pPr algn="ctr"/>
            <a:r>
              <a:rPr lang="lv-LV" b="1" dirty="0"/>
              <a:t>Pasākumi ietekmes uz vidi samazināšanai Būvniecības fāzē</a:t>
            </a:r>
          </a:p>
        </p:txBody>
      </p:sp>
      <p:sp>
        <p:nvSpPr>
          <p:cNvPr id="3" name="Content Placeholder 2"/>
          <p:cNvSpPr>
            <a:spLocks noGrp="1"/>
          </p:cNvSpPr>
          <p:nvPr>
            <p:ph idx="1"/>
          </p:nvPr>
        </p:nvSpPr>
        <p:spPr>
          <a:xfrm>
            <a:off x="838200" y="1121434"/>
            <a:ext cx="10515600" cy="5736566"/>
          </a:xfrm>
        </p:spPr>
        <p:txBody>
          <a:bodyPr>
            <a:normAutofit fontScale="32500" lnSpcReduction="20000"/>
          </a:bodyPr>
          <a:lstStyle/>
          <a:p>
            <a:pPr algn="just">
              <a:spcAft>
                <a:spcPts val="600"/>
              </a:spcAft>
            </a:pPr>
            <a:r>
              <a:rPr lang="lv-LV" sz="5500" dirty="0"/>
              <a:t>Visā darbībā tiks ievērotas normatīvo aktu, atļauju, kā arī VPVB Atzinumā ietverto obligāto nosacījumu prasības;</a:t>
            </a:r>
          </a:p>
          <a:p>
            <a:pPr algn="just">
              <a:spcAft>
                <a:spcPts val="600"/>
              </a:spcAft>
            </a:pPr>
            <a:r>
              <a:rPr lang="lv-LV" sz="5500" dirty="0"/>
              <a:t>Būvlaukuma teritorijā izvietos strādnieku pagaidu ēkas (konteinera tipa) atsevišķi norobežotā laukumā un </a:t>
            </a:r>
            <a:r>
              <a:rPr lang="lv-LV" sz="5500" dirty="0" err="1"/>
              <a:t>biotualetes</a:t>
            </a:r>
            <a:r>
              <a:rPr lang="lv-LV" sz="5500" dirty="0"/>
              <a:t> (konteinera tipa izvedamās); </a:t>
            </a:r>
          </a:p>
          <a:p>
            <a:pPr algn="just">
              <a:spcAft>
                <a:spcPts val="600"/>
              </a:spcAft>
            </a:pPr>
            <a:r>
              <a:rPr lang="lv-LV" sz="5500" dirty="0"/>
              <a:t>Normatīvajos aktos noteiktajā kārtībā tiks saņemta atļauja atkritumu kalna norakšanai un turpmākajai apsaimniekošanai;</a:t>
            </a:r>
          </a:p>
          <a:p>
            <a:pPr algn="just">
              <a:spcAft>
                <a:spcPts val="600"/>
              </a:spcAft>
            </a:pPr>
            <a:r>
              <a:rPr lang="lv-LV" sz="5500" dirty="0"/>
              <a:t>Veicot būvniecības darbus, tiks ievēroti visi piesardzības un drošības pasākumi, lai pasargātu grunti, gruntsūdeņus, virszemes ūdeņus, gaisu un apkārtējo teritoriju kopumā no potenciālā piesārņojuma. Veicot būvdarbus tiks ievēroti sekojoši piesardzības un drošības pasākumi;</a:t>
            </a:r>
          </a:p>
          <a:p>
            <a:pPr algn="just">
              <a:spcAft>
                <a:spcPts val="600"/>
              </a:spcAft>
            </a:pPr>
            <a:r>
              <a:rPr lang="lv-LV" sz="5500" dirty="0"/>
              <a:t>Sausā un vējainā laikā tiks veikta piebraucamā ceļa, izrokamā un pārsijājamā materiāla un darba laukuma mitrināšana, lai novērstu putekļu emisijas; </a:t>
            </a:r>
          </a:p>
          <a:p>
            <a:pPr algn="just">
              <a:spcAft>
                <a:spcPts val="600"/>
              </a:spcAft>
            </a:pPr>
            <a:r>
              <a:rPr lang="lv-LV" sz="5500" dirty="0"/>
              <a:t>Tiks veikta izraktās kūdras piesārņojuma līmeņa noteikšana, un atbilstoši tam izvēlēts turpmākais apsaimniekošanas veids;</a:t>
            </a:r>
          </a:p>
          <a:p>
            <a:pPr algn="just">
              <a:spcAft>
                <a:spcPts val="600"/>
              </a:spcAft>
            </a:pPr>
            <a:r>
              <a:rPr lang="lv-LV" sz="5500" dirty="0"/>
              <a:t>Lai nepieļautu grunts piesārņojumu ar naftas produktiem, patstāvīgi tiks uzraudzīts, lai nebūtu degvielas, darba šķidrumu un eļļu </a:t>
            </a:r>
            <a:r>
              <a:rPr lang="lv-LV" sz="5500" dirty="0" err="1"/>
              <a:t>nosūces</a:t>
            </a:r>
            <a:r>
              <a:rPr lang="lv-LV" sz="5500" dirty="0"/>
              <a:t> no būvobjektā izmantojamo mehānismu un automašīnu dzinējiem;</a:t>
            </a:r>
          </a:p>
          <a:p>
            <a:pPr algn="just">
              <a:spcAft>
                <a:spcPts val="600"/>
              </a:spcAft>
            </a:pPr>
            <a:r>
              <a:rPr lang="lv-LV" sz="5500" dirty="0"/>
              <a:t>Pabeidzot būvdarbus, sadzīves ēkas, komunikācijas, konteineri no teritorijas tiks izvesti. Šūnām piegulošā teritorija un pievedceļi tiks labiekārtoti;</a:t>
            </a:r>
          </a:p>
          <a:p>
            <a:pPr algn="just"/>
            <a:r>
              <a:rPr lang="lv-LV" sz="5500" dirty="0"/>
              <a:t>Būvniecības laikā tiks izmantotas iekārtas, kas atbilst normatīvajos aktos noteiktajām prasībām un garantētie iekārtu skaņas jaudas līmeņi nedrīkst pārsniegt MK noteikumos noteiktās maksimālās trokšņa emisijas robežvērtības.</a:t>
            </a:r>
          </a:p>
          <a:p>
            <a:endParaRPr lang="lv-LV" dirty="0"/>
          </a:p>
          <a:p>
            <a:endParaRPr lang="lv-LV" dirty="0"/>
          </a:p>
        </p:txBody>
      </p:sp>
    </p:spTree>
    <p:extLst>
      <p:ext uri="{BB962C8B-B14F-4D97-AF65-F5344CB8AC3E}">
        <p14:creationId xmlns:p14="http://schemas.microsoft.com/office/powerpoint/2010/main" val="259992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4000" b="1" dirty="0">
                <a:latin typeface="+mn-lt"/>
              </a:rPr>
              <a:t>Pasākumi ietekmes uz vidi samazināšanai ekspluatācijas fāzē</a:t>
            </a:r>
          </a:p>
        </p:txBody>
      </p:sp>
      <p:sp>
        <p:nvSpPr>
          <p:cNvPr id="3" name="Content Placeholder 2"/>
          <p:cNvSpPr>
            <a:spLocks noGrp="1"/>
          </p:cNvSpPr>
          <p:nvPr>
            <p:ph idx="1"/>
          </p:nvPr>
        </p:nvSpPr>
        <p:spPr>
          <a:xfrm>
            <a:off x="838200" y="1690688"/>
            <a:ext cx="10515600" cy="5033385"/>
          </a:xfrm>
        </p:spPr>
        <p:txBody>
          <a:bodyPr>
            <a:normAutofit fontScale="70000" lnSpcReduction="20000"/>
          </a:bodyPr>
          <a:lstStyle/>
          <a:p>
            <a:pPr algn="just">
              <a:spcAft>
                <a:spcPts val="600"/>
              </a:spcAft>
            </a:pPr>
            <a:r>
              <a:rPr lang="lv-LV" dirty="0"/>
              <a:t>Visas darbības tiks veiktas saskaņā ar normatīvajos aktos un A kategorijas piesārņojošas darbības atļaujā ietvertajām prasībām;</a:t>
            </a:r>
          </a:p>
          <a:p>
            <a:pPr algn="just">
              <a:spcAft>
                <a:spcPts val="600"/>
              </a:spcAft>
            </a:pPr>
            <a:r>
              <a:rPr lang="lv-LV" dirty="0"/>
              <a:t>Šūnās tiks noglabāti tikai atbilstoši šķiroti un noglabāšanai sagatavoti atkritumi;</a:t>
            </a:r>
          </a:p>
          <a:p>
            <a:pPr algn="just">
              <a:spcAft>
                <a:spcPts val="600"/>
              </a:spcAft>
            </a:pPr>
            <a:r>
              <a:rPr lang="lv-LV" dirty="0"/>
              <a:t>Tiks izveidota gāzu ekstrakcijas sistēma un nodrošināta tās atbilstoša darbība;</a:t>
            </a:r>
          </a:p>
          <a:p>
            <a:pPr algn="just"/>
            <a:r>
              <a:rPr lang="lv-LV" dirty="0"/>
              <a:t>Tiks nodrošināta atkritumu slāņa ikdienas, starpposma pārklāšana un nogāžu pārklāšana ar cietējošu vielu. Šūnas nogāžu veidošana. Pārklājums  nodrošina: vēja izkliedēto atkritumu apjoma samazināšanu, smaku izplatīšanās samazināšanu, atkritumu gāzes izplatīšanās atmosfērā ierobežošanu. Pārklājums samazina barības avota pieejamību putniem. Papildus, izmantotais pārklājums satur piedevas, kas atbaida putnus. Pārklājums samazina arī kukaiņu, grauzēju un citu kaitēkļu esamību atkritumos. Pārklājums samazina ugunsgrēka riskus;</a:t>
            </a:r>
          </a:p>
          <a:p>
            <a:pPr algn="just">
              <a:spcAft>
                <a:spcPts val="600"/>
              </a:spcAft>
            </a:pPr>
            <a:r>
              <a:rPr lang="lv-LV" dirty="0"/>
              <a:t>Tiks nodrošināta būvniecības fāzē izveidotās infiltrāta sistēmas darbība un darbības kontrole, infiltrātam veikta priekšattīrīšana un tālāk novadīts  Rīgas Ūdens kanalizācijas sistēmā;</a:t>
            </a:r>
          </a:p>
          <a:p>
            <a:pPr algn="just">
              <a:spcAft>
                <a:spcPts val="600"/>
              </a:spcAft>
            </a:pPr>
            <a:r>
              <a:rPr lang="lv-LV" dirty="0"/>
              <a:t>Tiks izmantots tikai labā darba kārtībā esošs autotransports un </a:t>
            </a:r>
            <a:r>
              <a:rPr lang="lv-LV" dirty="0" err="1"/>
              <a:t>kompaktors</a:t>
            </a:r>
            <a:r>
              <a:rPr lang="lv-LV" dirty="0"/>
              <a:t>;</a:t>
            </a:r>
          </a:p>
          <a:p>
            <a:pPr algn="just">
              <a:spcAft>
                <a:spcPts val="600"/>
              </a:spcAft>
            </a:pPr>
            <a:r>
              <a:rPr lang="lv-LV" dirty="0"/>
              <a:t>Darbi tiks veikti saskaņā ar uzņēmuma iekšējās kārtības un darba aizsardzības noteikumiem;</a:t>
            </a:r>
          </a:p>
          <a:p>
            <a:pPr algn="just"/>
            <a:r>
              <a:rPr lang="lv-LV" dirty="0"/>
              <a:t>Saskaņā ar A kategorijas piesārņojošas darbības atļaujā ietvertajām prasībām tiks veikts regulārs vides monitorings.</a:t>
            </a:r>
          </a:p>
          <a:p>
            <a:endParaRPr lang="lv-LV" dirty="0"/>
          </a:p>
        </p:txBody>
      </p:sp>
    </p:spTree>
    <p:extLst>
      <p:ext uri="{BB962C8B-B14F-4D97-AF65-F5344CB8AC3E}">
        <p14:creationId xmlns:p14="http://schemas.microsoft.com/office/powerpoint/2010/main" val="1612158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275604"/>
          </a:xfrm>
        </p:spPr>
        <p:txBody>
          <a:bodyPr>
            <a:normAutofit fontScale="90000"/>
          </a:bodyPr>
          <a:lstStyle/>
          <a:p>
            <a:br>
              <a:rPr lang="lv-LV" b="1" spc="300" dirty="0">
                <a:effectLst>
                  <a:outerShdw blurRad="38100" dist="38100" dir="2700000" algn="tl">
                    <a:srgbClr val="000000">
                      <a:alpha val="43137"/>
                    </a:srgbClr>
                  </a:outerShdw>
                </a:effectLst>
              </a:rPr>
            </a:br>
            <a:r>
              <a:rPr lang="lv-LV" b="1" spc="300" dirty="0">
                <a:effectLst>
                  <a:outerShdw blurRad="38100" dist="38100" dir="2700000" algn="tl">
                    <a:srgbClr val="000000">
                      <a:alpha val="43137"/>
                    </a:srgbClr>
                  </a:outerShdw>
                </a:effectLst>
                <a:latin typeface="+mn-lt"/>
              </a:rPr>
              <a:t>Paldies par uzmanību!</a:t>
            </a:r>
          </a:p>
        </p:txBody>
      </p:sp>
      <p:sp>
        <p:nvSpPr>
          <p:cNvPr id="3" name="Subtitle 2"/>
          <p:cNvSpPr>
            <a:spLocks noGrp="1"/>
          </p:cNvSpPr>
          <p:nvPr>
            <p:ph type="subTitle" idx="1"/>
          </p:nvPr>
        </p:nvSpPr>
        <p:spPr>
          <a:xfrm>
            <a:off x="755780" y="2715490"/>
            <a:ext cx="10338318" cy="3777674"/>
          </a:xfrm>
        </p:spPr>
        <p:txBody>
          <a:bodyPr>
            <a:normAutofit fontScale="85000" lnSpcReduction="20000"/>
          </a:bodyPr>
          <a:lstStyle/>
          <a:p>
            <a:r>
              <a:rPr lang="lv-LV" sz="3300" b="1" dirty="0"/>
              <a:t>Jautājumus, ieteikumus lūdzam sūtīt uz  E-pasta adresi: </a:t>
            </a:r>
            <a:r>
              <a:rPr lang="lv-LV" sz="3300" b="1" dirty="0">
                <a:hlinkClick r:id="rId2"/>
              </a:rPr>
              <a:t>inga.gavena@gmail.com</a:t>
            </a:r>
            <a:r>
              <a:rPr lang="lv-LV" sz="3300" b="1" dirty="0"/>
              <a:t> </a:t>
            </a:r>
          </a:p>
          <a:p>
            <a:r>
              <a:rPr lang="lv-LV" sz="3300" b="1" dirty="0"/>
              <a:t>Lūdzam norādīt, ja vēlaties saņemt personisku atbildi</a:t>
            </a:r>
          </a:p>
          <a:p>
            <a:r>
              <a:rPr lang="lv-LV" sz="3300" b="1" dirty="0"/>
              <a:t>Atbildes uz Ziņojuma sabiedriskās apspriešanas sanāksmes laikā uzdotajiem jautājumiem par paredzēto darbību tiks publicētas </a:t>
            </a:r>
            <a:r>
              <a:rPr lang="it-IT" sz="3300" b="1" dirty="0"/>
              <a:t>	SIA </a:t>
            </a:r>
            <a:r>
              <a:rPr lang="lv-LV" sz="3300" b="1" dirty="0"/>
              <a:t>«</a:t>
            </a:r>
            <a:r>
              <a:rPr lang="it-IT" sz="3300" b="1" dirty="0"/>
              <a:t>Geo Consultants</a:t>
            </a:r>
            <a:r>
              <a:rPr lang="lv-LV" sz="3300" b="1" dirty="0"/>
              <a:t>»</a:t>
            </a:r>
            <a:r>
              <a:rPr lang="it-IT" sz="3300" b="1" dirty="0"/>
              <a:t> tīmekļa vietnē </a:t>
            </a:r>
            <a:r>
              <a:rPr lang="it-IT" sz="3300" b="1" dirty="0">
                <a:hlinkClick r:id="rId3"/>
              </a:rPr>
              <a:t>www.geoconsultants.lv</a:t>
            </a:r>
            <a:endParaRPr lang="lv-LV" sz="3300" b="1" dirty="0"/>
          </a:p>
          <a:p>
            <a:endParaRPr lang="lv-LV" sz="3300" b="1" dirty="0"/>
          </a:p>
          <a:p>
            <a:r>
              <a:rPr lang="lv-LV" sz="3300" b="1" dirty="0"/>
              <a:t>Apkopojums tiks iesniegts Vides pārraudzības valsts birojam.</a:t>
            </a:r>
          </a:p>
          <a:p>
            <a:r>
              <a:rPr lang="lv-LV" sz="3200" b="1" dirty="0"/>
              <a:t> </a:t>
            </a:r>
          </a:p>
        </p:txBody>
      </p:sp>
      <p:pic>
        <p:nvPicPr>
          <p:cNvPr id="4" name="Picture 5_a55d130e8d61af76bfbf0bfe79b125a7 _742d31bc2dc20e22c36c8c73cd1e6524 _4a1d64d6e4d6d3269e1b4b8b2ae83d90 _908b337c8155df2ea2341a2ef67211bb ">
            <a:extLst>
              <a:ext uri="{FF2B5EF4-FFF2-40B4-BE49-F238E27FC236}">
                <a16:creationId xmlns:a16="http://schemas.microsoft.com/office/drawing/2014/main" id="{423DA9C0-741E-936E-52E9-84D0D180C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8310" y="445788"/>
            <a:ext cx="1171575" cy="790575"/>
          </a:xfrm>
          <a:prstGeom prst="rect">
            <a:avLst/>
          </a:prstGeom>
          <a:noFill/>
          <a:ln>
            <a:noFill/>
          </a:ln>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379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86909" y="782658"/>
            <a:ext cx="5410146" cy="5876933"/>
          </a:xfrm>
          <a:prstGeom prst="rect">
            <a:avLst/>
          </a:prstGeom>
        </p:spPr>
      </p:pic>
      <p:sp>
        <p:nvSpPr>
          <p:cNvPr id="4" name="TextBox 3">
            <a:extLst>
              <a:ext uri="{FF2B5EF4-FFF2-40B4-BE49-F238E27FC236}">
                <a16:creationId xmlns:a16="http://schemas.microsoft.com/office/drawing/2014/main" id="{879220F9-A88A-82FC-3C5D-87ADA86E013B}"/>
              </a:ext>
            </a:extLst>
          </p:cNvPr>
          <p:cNvSpPr txBox="1"/>
          <p:nvPr/>
        </p:nvSpPr>
        <p:spPr>
          <a:xfrm>
            <a:off x="942109" y="263298"/>
            <a:ext cx="9892146" cy="584775"/>
          </a:xfrm>
          <a:prstGeom prst="rect">
            <a:avLst/>
          </a:prstGeom>
          <a:noFill/>
        </p:spPr>
        <p:txBody>
          <a:bodyPr wrap="square">
            <a:spAutoFit/>
          </a:bodyPr>
          <a:lstStyle/>
          <a:p>
            <a:pPr algn="ctr"/>
            <a:r>
              <a:rPr lang="lv-LV" sz="3200" b="1" dirty="0">
                <a:solidFill>
                  <a:srgbClr val="000000"/>
                </a:solidFill>
                <a:effectLst/>
                <a:ea typeface="Calibri" panose="020F0502020204030204" pitchFamily="34" charset="0"/>
              </a:rPr>
              <a:t>CSA poligons «Getliņi», Ropažu novads, Stopiņu pagasts</a:t>
            </a:r>
            <a:endParaRPr lang="en-GB" sz="3200" b="1" dirty="0"/>
          </a:p>
        </p:txBody>
      </p:sp>
    </p:spTree>
    <p:extLst>
      <p:ext uri="{BB962C8B-B14F-4D97-AF65-F5344CB8AC3E}">
        <p14:creationId xmlns:p14="http://schemas.microsoft.com/office/powerpoint/2010/main" val="2606515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6255"/>
            <a:ext cx="10515600" cy="1524433"/>
          </a:xfrm>
        </p:spPr>
        <p:txBody>
          <a:bodyPr/>
          <a:lstStyle/>
          <a:p>
            <a:pPr algn="ctr"/>
            <a:r>
              <a:rPr lang="lv-LV" b="1" dirty="0">
                <a:latin typeface="+mn-lt"/>
              </a:rPr>
              <a:t>Ietekmes uz vidi novērtējuma procedūra</a:t>
            </a:r>
          </a:p>
        </p:txBody>
      </p:sp>
      <p:sp>
        <p:nvSpPr>
          <p:cNvPr id="3" name="Content Placeholder 2"/>
          <p:cNvSpPr>
            <a:spLocks noGrp="1"/>
          </p:cNvSpPr>
          <p:nvPr>
            <p:ph idx="1"/>
          </p:nvPr>
        </p:nvSpPr>
        <p:spPr>
          <a:xfrm>
            <a:off x="838200" y="1427584"/>
            <a:ext cx="10515600" cy="5264161"/>
          </a:xfrm>
        </p:spPr>
        <p:txBody>
          <a:bodyPr>
            <a:normAutofit fontScale="92500" lnSpcReduction="20000"/>
          </a:bodyPr>
          <a:lstStyle/>
          <a:p>
            <a:pPr algn="just">
              <a:spcAft>
                <a:spcPts val="600"/>
              </a:spcAft>
            </a:pPr>
            <a:r>
              <a:rPr lang="lv-LV" dirty="0"/>
              <a:t>Ietekmes uz vidi novērtējuma procedūru nosaka likums «Par ietekmes uz vidi novērtējumu un 2011. gada 25. janvāra Ministru kabineta noteikumi Nr.83 «Kārtība, kādā novērtējama paredzētās darbības ietekme uz vidi»;</a:t>
            </a:r>
          </a:p>
          <a:p>
            <a:pPr algn="just">
              <a:spcAft>
                <a:spcPts val="600"/>
              </a:spcAft>
            </a:pPr>
            <a:r>
              <a:rPr lang="lv-LV" dirty="0"/>
              <a:t>Saskaņā ar normatīvajos aktos noteikto: Vides pārraudzības valsts birojs ar 2020. gada 6. jūlija lēmumu Nr. 5–02/7 «Par ietekmes uz vidi novērtējuma procedūras piemērošanu» ir piemērojis IVN procedūru Paredzētajai darbībai – izmaiņām esošajā darbībā – jaunu apglabāšanas šūnu izveidei cieto sadzīves atkritumu poligona «Getliņi» teritorijā  (zemes vienības kadastra numurs 8096 009 0009); </a:t>
            </a:r>
          </a:p>
          <a:p>
            <a:pPr algn="just">
              <a:spcAft>
                <a:spcPts val="600"/>
              </a:spcAft>
            </a:pPr>
            <a:r>
              <a:rPr lang="lv-LV" dirty="0"/>
              <a:t>Sākotnējā sabiedriskā apspriešana notika laika posmā no 2021. gada 9. aprīļa līdz 2020. gada 30. aprīlim. Neklātienes sanāksme tika organizēta no 2021. gada 20. līdz 26. aprīlim;</a:t>
            </a:r>
          </a:p>
          <a:p>
            <a:pPr algn="just"/>
            <a:r>
              <a:rPr lang="lv-LV" dirty="0"/>
              <a:t>Vides pārraudzības valsts birojs  2021. gada 10. maijā izsniedza Programmu Nr. 5-3/6 ietekmes uz vidi novērtējumam jaunu apglabāšanas šūnu izveidei cieto sadzīves atkritumu poligona «Getliņi» teritorijā, Stopiņu novadā.</a:t>
            </a:r>
          </a:p>
          <a:p>
            <a:endParaRPr lang="lv-LV" dirty="0"/>
          </a:p>
          <a:p>
            <a:endParaRPr lang="lv-LV" dirty="0"/>
          </a:p>
        </p:txBody>
      </p:sp>
    </p:spTree>
    <p:extLst>
      <p:ext uri="{BB962C8B-B14F-4D97-AF65-F5344CB8AC3E}">
        <p14:creationId xmlns:p14="http://schemas.microsoft.com/office/powerpoint/2010/main" val="4238913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073"/>
            <a:ext cx="10515600" cy="1570615"/>
          </a:xfrm>
        </p:spPr>
        <p:txBody>
          <a:bodyPr/>
          <a:lstStyle/>
          <a:p>
            <a:pPr algn="ctr"/>
            <a:r>
              <a:rPr lang="lv-LV" b="1" dirty="0">
                <a:latin typeface="+mn-lt"/>
              </a:rPr>
              <a:t>Ietekmes uz vidi novērtējuma veikšana</a:t>
            </a:r>
          </a:p>
        </p:txBody>
      </p:sp>
      <p:sp>
        <p:nvSpPr>
          <p:cNvPr id="3" name="Content Placeholder 2"/>
          <p:cNvSpPr>
            <a:spLocks noGrp="1"/>
          </p:cNvSpPr>
          <p:nvPr>
            <p:ph idx="1"/>
          </p:nvPr>
        </p:nvSpPr>
        <p:spPr>
          <a:xfrm>
            <a:off x="838200" y="1390260"/>
            <a:ext cx="10515600" cy="5075853"/>
          </a:xfrm>
        </p:spPr>
        <p:txBody>
          <a:bodyPr>
            <a:normAutofit fontScale="85000" lnSpcReduction="20000"/>
          </a:bodyPr>
          <a:lstStyle/>
          <a:p>
            <a:pPr algn="just">
              <a:spcAft>
                <a:spcPts val="600"/>
              </a:spcAft>
            </a:pPr>
            <a:r>
              <a:rPr lang="lv-LV" dirty="0"/>
              <a:t>Ietekmes uz vidi novērtējumu, saskaņā ar Līgumu veica un IVN Ziņojumu sagatavoja SIA «Geo Consultants», tā vides speciālisti Inga Gavena un Kristīne Liepiņa; </a:t>
            </a:r>
          </a:p>
          <a:p>
            <a:pPr algn="just">
              <a:spcAft>
                <a:spcPts val="600"/>
              </a:spcAft>
            </a:pPr>
            <a:r>
              <a:rPr lang="lv-LV" dirty="0"/>
              <a:t>Teritorijas bioloģisko daudzveidību un tajā sastopamās dabas vērtības novērtēja Sugu un biotopu eksperte Egita </a:t>
            </a:r>
            <a:r>
              <a:rPr lang="lv-LV" dirty="0" err="1"/>
              <a:t>Grolle</a:t>
            </a:r>
            <a:r>
              <a:rPr lang="lv-LV" dirty="0"/>
              <a:t> (Sert.Nr.003., derīgs līdz 13.05.2023. Spec. zālāji, meži un virsāji, jūras piekraste, Spec. </a:t>
            </a:r>
            <a:r>
              <a:rPr lang="lv-LV" dirty="0" err="1"/>
              <a:t>vaskulārās</a:t>
            </a:r>
            <a:r>
              <a:rPr lang="lv-LV" dirty="0"/>
              <a:t> augu sugas derīgs līdz 06.09.2024.); </a:t>
            </a:r>
          </a:p>
          <a:p>
            <a:pPr algn="just"/>
            <a:r>
              <a:rPr lang="lv-LV" dirty="0"/>
              <a:t>Emisiju gaisā novērtējumam izmantoti:</a:t>
            </a:r>
          </a:p>
          <a:p>
            <a:pPr lvl="1" algn="just"/>
            <a:r>
              <a:rPr lang="lv-LV" sz="2800" dirty="0"/>
              <a:t>SIA TEST 2020.gadā izstrādātais CSA poligons «Getliņi» Kaudzīšu iela 57, Rumbula, Stopiņu novads, LV-2121 stacionāru piesārņojuma avotu emisijas limitu projekts;</a:t>
            </a:r>
          </a:p>
          <a:p>
            <a:pPr lvl="1" algn="just">
              <a:spcAft>
                <a:spcPts val="600"/>
              </a:spcAft>
            </a:pPr>
            <a:r>
              <a:rPr lang="lv-LV" sz="2800" dirty="0"/>
              <a:t>SIA „Estonian, Latvian &amp; Lithuanian Environment” (ELLE) 2022.gada marta SIA "Getliņi EKO" smaku emisijas limitu projekta grozījumi.</a:t>
            </a:r>
          </a:p>
          <a:p>
            <a:pPr algn="just"/>
            <a:r>
              <a:rPr lang="lv-LV" dirty="0"/>
              <a:t>Trokšņa traucējumu novērtējumam izmatots: SIA «Estonian, Latvian &amp; </a:t>
            </a:r>
            <a:r>
              <a:rPr lang="lv-LV" dirty="0" err="1"/>
              <a:t>Lithuanian</a:t>
            </a:r>
            <a:r>
              <a:rPr lang="lv-LV" dirty="0"/>
              <a:t> </a:t>
            </a:r>
            <a:r>
              <a:rPr lang="lv-LV" dirty="0" err="1"/>
              <a:t>Environment</a:t>
            </a:r>
            <a:r>
              <a:rPr lang="lv-LV" dirty="0"/>
              <a:t>» (ELLE) Vides trokšņa novērtējums sadzīves atkritumu poligonā Getliņi  (2019. gads).</a:t>
            </a:r>
          </a:p>
          <a:p>
            <a:endParaRPr lang="lv-LV" dirty="0"/>
          </a:p>
          <a:p>
            <a:endParaRPr lang="lv-LV" dirty="0"/>
          </a:p>
        </p:txBody>
      </p:sp>
    </p:spTree>
    <p:extLst>
      <p:ext uri="{BB962C8B-B14F-4D97-AF65-F5344CB8AC3E}">
        <p14:creationId xmlns:p14="http://schemas.microsoft.com/office/powerpoint/2010/main" val="381996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299"/>
            <a:ext cx="10515600" cy="933060"/>
          </a:xfrm>
        </p:spPr>
        <p:txBody>
          <a:bodyPr/>
          <a:lstStyle/>
          <a:p>
            <a:r>
              <a:rPr lang="lv-LV" b="1" dirty="0">
                <a:latin typeface="+mn-lt"/>
              </a:rPr>
              <a:t>Paredzētās darbības vietas piemērotība</a:t>
            </a:r>
          </a:p>
        </p:txBody>
      </p:sp>
      <p:sp>
        <p:nvSpPr>
          <p:cNvPr id="3" name="Content Placeholder 2"/>
          <p:cNvSpPr>
            <a:spLocks noGrp="1"/>
          </p:cNvSpPr>
          <p:nvPr>
            <p:ph idx="1"/>
          </p:nvPr>
        </p:nvSpPr>
        <p:spPr>
          <a:xfrm>
            <a:off x="298579" y="923636"/>
            <a:ext cx="11420669" cy="5813065"/>
          </a:xfrm>
        </p:spPr>
        <p:txBody>
          <a:bodyPr>
            <a:normAutofit fontScale="70000" lnSpcReduction="20000"/>
          </a:bodyPr>
          <a:lstStyle/>
          <a:p>
            <a:pPr algn="just">
              <a:spcAft>
                <a:spcPts val="600"/>
              </a:spcAft>
            </a:pPr>
            <a:r>
              <a:rPr lang="lv-LV" dirty="0"/>
              <a:t>Plānotā darbība tiks veikta SIA "Getliņi EKO" apsaimniekotajā cieto sadzīves atkritumu poligona "Getliņi" teritorijā, kas atrodas Kaudzīšu ielā 57, Rumbulā, Stopiņu pagastā, Ropažu novadā. Poligona darbība un atkritumu apglabāšana šajā teritorijā notiek jau kopš pagājušā gs. septiņdesmito gadu sākuma;</a:t>
            </a:r>
          </a:p>
          <a:p>
            <a:pPr algn="just">
              <a:spcAft>
                <a:spcPts val="600"/>
              </a:spcAft>
            </a:pPr>
            <a:r>
              <a:rPr lang="lv-LV" dirty="0"/>
              <a:t>Paredzētā darbība atbilst teritorijas plānotajai (atļautajai) izmantošanai un uz to nav attiecināmi normatīvajos aktos noteikti aprobežojumi;</a:t>
            </a:r>
          </a:p>
          <a:p>
            <a:pPr algn="just">
              <a:spcAft>
                <a:spcPts val="600"/>
              </a:spcAft>
            </a:pPr>
            <a:r>
              <a:rPr lang="lv-LV" dirty="0"/>
              <a:t> CSA „Getliņi” izveidots kā Latvijā lielākais cieto sadzīves atkritumu apglabāšanas poligons, kurā atbilstoši normatīvajos aktos noteiktajam tiek pieņemti un apsaimniekoti Pierīgas atkritumu apsaimniekošanas reģionā veidojošies atkritumi;</a:t>
            </a:r>
          </a:p>
          <a:p>
            <a:pPr algn="just">
              <a:spcAft>
                <a:spcPts val="600"/>
              </a:spcAft>
            </a:pPr>
            <a:r>
              <a:rPr lang="lv-LV" dirty="0"/>
              <a:t>Ir izveidota atbilstoša atkritumu apsaimniekošanas, tai skaitā apstrādes un noglabāšanas infrastruktūra.  Atkritumu poligonā ir nodrošināta vides aizsardzības pasākumu īstenošana, tai skaitā infiltrāta savākšana un attīrīšana, atkritumu gāzes savākšana un turpmākā izmantošana elektroenerģijas ražošanai, atkritumu šķirošana, </a:t>
            </a:r>
            <a:r>
              <a:rPr lang="lv-LV" dirty="0" err="1"/>
              <a:t>biodegradējamo</a:t>
            </a:r>
            <a:r>
              <a:rPr lang="lv-LV" dirty="0"/>
              <a:t>  atkritumu kompostēšana u.c.;</a:t>
            </a:r>
          </a:p>
          <a:p>
            <a:pPr algn="just">
              <a:spcAft>
                <a:spcPts val="600"/>
              </a:spcAft>
            </a:pPr>
            <a:r>
              <a:rPr lang="lv-LV" dirty="0"/>
              <a:t>SIA “Getliņi EKO” ir izsniegta A kategorijas piesārņojošas darbības atļauja. Getliņu CSA poligona darbība atbilst normatīvajos aktos un A kategorijas piesārņojošas darbības atļaujā izvirzītajiem nosacījumiem, tai skaitā emisijas ārpus Poligona teritorijas nepārsniedz normatīvajos aktos noteiktās robežvērtības. Jauno šūnu ierīkošana nerada izmaiņas pašreizējā atkritumu pieņemšanas, šķirošanas un nodošanas deponēšanai sistēmā. Izmainās tikai deponēšanas vieta  un transporta ceļš no atkritumu šķirošanas rūpnīcas uz deponēšanas vietu;</a:t>
            </a:r>
          </a:p>
          <a:p>
            <a:pPr algn="just"/>
            <a:r>
              <a:rPr lang="lv-LV" dirty="0"/>
              <a:t>Neizveidojot jaunas atkritumu apglabāšanas šūnas, poligona kapacitāte tuvākajos gados būs izsmelta un būs nepieciešams veidot jaunu cieto sadzīves atkritumu poligonu Rīgas un Pierīgas teritorijās radušos atkritumu apsaimniekošanai, vai arī tiks apdraudēta atkritumu apsaimniekošanas realizācija Pierīgas reģionā. </a:t>
            </a:r>
          </a:p>
          <a:p>
            <a:endParaRPr lang="lv-LV" dirty="0"/>
          </a:p>
        </p:txBody>
      </p:sp>
    </p:spTree>
    <p:extLst>
      <p:ext uri="{BB962C8B-B14F-4D97-AF65-F5344CB8AC3E}">
        <p14:creationId xmlns:p14="http://schemas.microsoft.com/office/powerpoint/2010/main" val="246116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latin typeface="+mn-lt"/>
              </a:rPr>
              <a:t>CSA poligonam Getliņi piegulošās teritorijas</a:t>
            </a:r>
          </a:p>
        </p:txBody>
      </p:sp>
      <p:sp>
        <p:nvSpPr>
          <p:cNvPr id="3" name="Content Placeholder 2"/>
          <p:cNvSpPr>
            <a:spLocks noGrp="1"/>
          </p:cNvSpPr>
          <p:nvPr>
            <p:ph idx="1"/>
          </p:nvPr>
        </p:nvSpPr>
        <p:spPr>
          <a:xfrm>
            <a:off x="838200" y="1560946"/>
            <a:ext cx="10515600" cy="4931930"/>
          </a:xfrm>
        </p:spPr>
        <p:txBody>
          <a:bodyPr>
            <a:normAutofit fontScale="62500" lnSpcReduction="20000"/>
          </a:bodyPr>
          <a:lstStyle/>
          <a:p>
            <a:pPr algn="just">
              <a:spcAft>
                <a:spcPts val="600"/>
              </a:spcAft>
            </a:pPr>
            <a:r>
              <a:rPr lang="lv-LV" sz="3400" dirty="0"/>
              <a:t>Atbilstoši Stopiņu pagasta teritorijas plānojumam Darbības vieta un tai piegulošās teritorijas funkcionālais zonējums ir  Rūpnieciskās apbūves teritorija (R2). Teritorijas galvenie izmantošanas veidi ir smagās rūpniecības un pirmapstrādes uzņēmumu apbūve, atkritumu apsaimniekošanas un pārstrādes uzņēmumu apbūve un inženiertehniskā infrastruktūra;</a:t>
            </a:r>
          </a:p>
          <a:p>
            <a:pPr algn="just">
              <a:spcAft>
                <a:spcPts val="600"/>
              </a:spcAft>
            </a:pPr>
            <a:r>
              <a:rPr lang="lv-LV" sz="3400" dirty="0"/>
              <a:t>Poligona ZA robežai pieguļ Getliņu purvs, kas atrodas Salaspils novadā; </a:t>
            </a:r>
          </a:p>
          <a:p>
            <a:pPr algn="just">
              <a:spcAft>
                <a:spcPts val="600"/>
              </a:spcAft>
            </a:pPr>
            <a:r>
              <a:rPr lang="lv-LV" sz="3400" dirty="0"/>
              <a:t>Uz Z, ZR no Poligona teritorijas atrodas individuālās dzīvojamās mājas ar piemājas saimniecībām un mazdārziņiem, tās no poligona atdala meža josla un lauksaimniecībā izmantojamas zemes;</a:t>
            </a:r>
          </a:p>
          <a:p>
            <a:pPr algn="just">
              <a:spcAft>
                <a:spcPts val="600"/>
              </a:spcAft>
            </a:pPr>
            <a:r>
              <a:rPr lang="lv-LV" sz="3400" dirty="0"/>
              <a:t>Paredzētās darbības vietai salīdzinoši tuvu (līdz 630 m attālumam) atrodas 24 dzīvojamās mājas. Tuvākais attālums līdz dzīvojamām mājām ir ~ 75-80 m no Poligona robežas; </a:t>
            </a:r>
          </a:p>
          <a:p>
            <a:pPr algn="just">
              <a:spcAft>
                <a:spcPts val="600"/>
              </a:spcAft>
            </a:pPr>
            <a:r>
              <a:rPr lang="lv-LV" sz="3400" dirty="0"/>
              <a:t>Tuvākā (~1 km uz R) Darbības vietai esošā sabiedriskā ēka ir Gaismas internātskola (Kaudzīšu ielā 31, Rumbulā, Stopiņu pagastā, Ropažu novadā);</a:t>
            </a:r>
          </a:p>
          <a:p>
            <a:pPr algn="just">
              <a:spcAft>
                <a:spcPts val="600"/>
              </a:spcAft>
            </a:pPr>
            <a:r>
              <a:rPr lang="lv-LV" sz="3400" dirty="0"/>
              <a:t>Attālums no Darbības vietas līdz Ropažu novada administratīvajam centram (Ulbroka) pa gaisa līniju ir ~5,7 km uz Z, ZA;</a:t>
            </a:r>
          </a:p>
          <a:p>
            <a:pPr algn="just"/>
            <a:r>
              <a:rPr lang="lv-LV" sz="3400" dirty="0"/>
              <a:t>Tuvākais attālums līdz Rīgas pilsētas administratīvajām robežām ir ~370 m uz DR. </a:t>
            </a:r>
          </a:p>
          <a:p>
            <a:endParaRPr lang="lv-LV" dirty="0"/>
          </a:p>
        </p:txBody>
      </p:sp>
    </p:spTree>
    <p:extLst>
      <p:ext uri="{BB962C8B-B14F-4D97-AF65-F5344CB8AC3E}">
        <p14:creationId xmlns:p14="http://schemas.microsoft.com/office/powerpoint/2010/main" val="3098739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88144" y="832700"/>
            <a:ext cx="6560437" cy="5859006"/>
          </a:xfrm>
          <a:prstGeom prst="rect">
            <a:avLst/>
          </a:prstGeom>
        </p:spPr>
      </p:pic>
      <p:sp>
        <p:nvSpPr>
          <p:cNvPr id="4" name="TextBox 3">
            <a:extLst>
              <a:ext uri="{FF2B5EF4-FFF2-40B4-BE49-F238E27FC236}">
                <a16:creationId xmlns:a16="http://schemas.microsoft.com/office/drawing/2014/main" id="{D3B20B42-CB4F-ECE7-EAFB-DF3305BC9128}"/>
              </a:ext>
            </a:extLst>
          </p:cNvPr>
          <p:cNvSpPr txBox="1"/>
          <p:nvPr/>
        </p:nvSpPr>
        <p:spPr>
          <a:xfrm>
            <a:off x="1603818" y="244825"/>
            <a:ext cx="9929090" cy="523220"/>
          </a:xfrm>
          <a:prstGeom prst="rect">
            <a:avLst/>
          </a:prstGeom>
          <a:noFill/>
        </p:spPr>
        <p:txBody>
          <a:bodyPr wrap="square">
            <a:spAutoFit/>
          </a:bodyPr>
          <a:lstStyle/>
          <a:p>
            <a:pPr algn="ctr"/>
            <a:r>
              <a:rPr lang="lv-LV" sz="2800" b="1" dirty="0">
                <a:effectLst/>
                <a:ea typeface="Calibri" panose="020F0502020204030204" pitchFamily="34" charset="0"/>
              </a:rPr>
              <a:t>CSA poligona </a:t>
            </a:r>
            <a:r>
              <a:rPr lang="lv-LV" sz="2800" b="1" dirty="0">
                <a:ea typeface="Calibri" panose="020F0502020204030204" pitchFamily="34" charset="0"/>
              </a:rPr>
              <a:t>«</a:t>
            </a:r>
            <a:r>
              <a:rPr lang="lv-LV" sz="2800" b="1" dirty="0">
                <a:effectLst/>
                <a:ea typeface="Calibri" panose="020F0502020204030204" pitchFamily="34" charset="0"/>
              </a:rPr>
              <a:t>Getliņi» atrašanās vieta un tai piegulošā teritorija</a:t>
            </a:r>
            <a:endParaRPr lang="en-GB" sz="2800" b="1" dirty="0"/>
          </a:p>
        </p:txBody>
      </p:sp>
    </p:spTree>
    <p:extLst>
      <p:ext uri="{BB962C8B-B14F-4D97-AF65-F5344CB8AC3E}">
        <p14:creationId xmlns:p14="http://schemas.microsoft.com/office/powerpoint/2010/main" val="325272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1636"/>
            <a:ext cx="10515600" cy="734291"/>
          </a:xfrm>
        </p:spPr>
        <p:txBody>
          <a:bodyPr>
            <a:normAutofit/>
          </a:bodyPr>
          <a:lstStyle/>
          <a:p>
            <a:pPr algn="ctr"/>
            <a:r>
              <a:rPr lang="lv-LV" b="1" dirty="0">
                <a:latin typeface="+mn-lt"/>
              </a:rPr>
              <a:t>CSA poligons Getliņi</a:t>
            </a:r>
          </a:p>
        </p:txBody>
      </p:sp>
      <p:sp>
        <p:nvSpPr>
          <p:cNvPr id="3" name="Content Placeholder 2"/>
          <p:cNvSpPr>
            <a:spLocks noGrp="1"/>
          </p:cNvSpPr>
          <p:nvPr>
            <p:ph idx="1"/>
          </p:nvPr>
        </p:nvSpPr>
        <p:spPr>
          <a:xfrm>
            <a:off x="838200" y="895927"/>
            <a:ext cx="10515600" cy="5800437"/>
          </a:xfrm>
        </p:spPr>
        <p:txBody>
          <a:bodyPr>
            <a:normAutofit fontScale="62500" lnSpcReduction="20000"/>
          </a:bodyPr>
          <a:lstStyle/>
          <a:p>
            <a:pPr algn="just">
              <a:spcAft>
                <a:spcPts val="600"/>
              </a:spcAft>
            </a:pPr>
            <a:r>
              <a:rPr lang="lv-LV" sz="3000" dirty="0"/>
              <a:t>Neatrodas un nerobežojas ar īpaši aizsargājamām dabas teritorijām. Tuvākā īpaši aizsargājamā dabas teritorija ir dabas parks «Doles sala» (iekļauts arī Eiropas nozīmes aizsargājamo dabas teritoriju Natura 2000 tīklā) ~2 km attālumā un  mikroliegums putnu sugas aizsardzībai ~ 1,8 km attālumā;</a:t>
            </a:r>
          </a:p>
          <a:p>
            <a:pPr algn="just">
              <a:spcAft>
                <a:spcPts val="600"/>
              </a:spcAft>
            </a:pPr>
            <a:r>
              <a:rPr lang="lv-LV" sz="3000" dirty="0"/>
              <a:t>Tuvākais valsts nozīmes aizsargājamais vēstures piemineklis - Salaspils koncentrācijas nometnes vieta (kultūras pieminekļu valsts aizsardzības Nr. 93) atrodas ~ 2,5 km attālumā uz DA no Poligona;</a:t>
            </a:r>
          </a:p>
          <a:p>
            <a:pPr algn="just">
              <a:spcAft>
                <a:spcPts val="600"/>
              </a:spcAft>
            </a:pPr>
            <a:r>
              <a:rPr lang="lv-LV" sz="3000" dirty="0"/>
              <a:t>Poligona un tai skaitā paredzētās darbības teritorija ir pilnībā antropogēni pārveidota, nav saglabājies tās dabiskais reljefs,  biotopi, augsne, būtiski ir mainījušies gruntsūdens līmeņi, virszemes notece, hidroloģiskais un hidroģeoloģiskais režīms;</a:t>
            </a:r>
          </a:p>
          <a:p>
            <a:pPr algn="just">
              <a:spcAft>
                <a:spcPts val="600"/>
              </a:spcAft>
            </a:pPr>
            <a:r>
              <a:rPr lang="lv-LV" sz="3000" dirty="0"/>
              <a:t>Poligona «Getliņi» tuvumā  veidojas pārsvarā rūpnieciskā teritorija. Tuvumā atrodas rūpnieciskie un ražošanas objekti - uz ziemeļaustrumiem atrodas Getliņu purvs, kuru apsaimnieko SIA «</a:t>
            </a:r>
            <a:r>
              <a:rPr lang="lv-LV" sz="3000" dirty="0" err="1"/>
              <a:t>Florabalt</a:t>
            </a:r>
            <a:r>
              <a:rPr lang="lv-LV" sz="3000" dirty="0"/>
              <a:t>» (kūdras ieguve), uz austrumiem Salaspils novada z/s «</a:t>
            </a:r>
            <a:r>
              <a:rPr lang="lv-LV" sz="3000" dirty="0" err="1"/>
              <a:t>Cēderi</a:t>
            </a:r>
            <a:r>
              <a:rPr lang="lv-LV" sz="3000" dirty="0"/>
              <a:t>», kas nodarbojas ar grants un smilts karjera izstrādi, apmēram 600 m uz dienvidrietumiem atrodas SIA «</a:t>
            </a:r>
            <a:r>
              <a:rPr lang="lv-LV" sz="3000" dirty="0" err="1"/>
              <a:t>Sakret</a:t>
            </a:r>
            <a:r>
              <a:rPr lang="lv-LV" sz="3000" dirty="0"/>
              <a:t>», kas nodarbojas ar dažādu būvniecības materiālu ražošanu, savukārt uz ziemeļrietumiem, ziemeļiem (Getliņu un Granīta ielās) izvietotas vairākas noliktavu teritorijas, dzelzsbetonu konstrukciju ražotne (SIA «</a:t>
            </a:r>
            <a:r>
              <a:rPr lang="lv-LV" sz="3000" dirty="0" err="1"/>
              <a:t>Consolis</a:t>
            </a:r>
            <a:r>
              <a:rPr lang="lv-LV" sz="3000" dirty="0"/>
              <a:t> Latvija»), autotransporta remontdarbnīcas, atkritumu apsaimniekošanas pakalpojumu sniedzēji u.c. 2,5 km attālumā uz ziemeļiem no poligona teritorijas atrodas Rīgas otrā termoelektrocentrāle (TEC-2);</a:t>
            </a:r>
          </a:p>
          <a:p>
            <a:pPr algn="just">
              <a:spcAft>
                <a:spcPts val="600"/>
              </a:spcAft>
            </a:pPr>
            <a:r>
              <a:rPr lang="lv-LV" sz="3000" dirty="0"/>
              <a:t>SIA «Getliņi EKO» apkārtējā teritorijā atrodas vēl citi ražošanas uzņēmumi, bet to darbība tiešā veidā neietekmē poligona darbību un otrādi. Tāpat nav paredzams, ka pieguļošo ražošanas uzņēmumu piesārņojošās darbības summēsies ar poligona piesārņojošām darbībām un veidos papildus slodzi videi;</a:t>
            </a:r>
          </a:p>
          <a:p>
            <a:pPr algn="just"/>
            <a:r>
              <a:rPr lang="lv-LV" sz="3000" dirty="0"/>
              <a:t>Atbilstoši LVĢMC Piesārņoto un potenciāli piesārņoto vietu datu bāzei, Poligona un tam piegulošajā teritorijā reģistrētas divas piesārņotas vietas, bet praktiski visā Poligona teritorijā tiek konstatēts vēsturiski izveidojies gruntsūdens piesārņojuma areāls.</a:t>
            </a:r>
          </a:p>
          <a:p>
            <a:endParaRPr lang="lv-LV" dirty="0"/>
          </a:p>
          <a:p>
            <a:endParaRPr lang="lv-LV" dirty="0"/>
          </a:p>
        </p:txBody>
      </p:sp>
    </p:spTree>
    <p:extLst>
      <p:ext uri="{BB962C8B-B14F-4D97-AF65-F5344CB8AC3E}">
        <p14:creationId xmlns:p14="http://schemas.microsoft.com/office/powerpoint/2010/main" val="575463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10617</TotalTime>
  <Words>3657</Words>
  <Application>Microsoft Office PowerPoint</Application>
  <PresentationFormat>Platekrāna</PresentationFormat>
  <Paragraphs>141</Paragraphs>
  <Slides>24</Slides>
  <Notes>0</Notes>
  <HiddenSlides>0</HiddenSlides>
  <MMClips>0</MMClips>
  <ScaleCrop>false</ScaleCrop>
  <HeadingPairs>
    <vt:vector size="6" baseType="variant">
      <vt:variant>
        <vt:lpstr>Lietotie fonti</vt:lpstr>
      </vt:variant>
      <vt:variant>
        <vt:i4>4</vt:i4>
      </vt:variant>
      <vt:variant>
        <vt:lpstr>Dizains</vt:lpstr>
      </vt:variant>
      <vt:variant>
        <vt:i4>1</vt:i4>
      </vt:variant>
      <vt:variant>
        <vt:lpstr>Slaidu virsraksti</vt:lpstr>
      </vt:variant>
      <vt:variant>
        <vt:i4>24</vt:i4>
      </vt:variant>
    </vt:vector>
  </HeadingPairs>
  <TitlesOfParts>
    <vt:vector size="29" baseType="lpstr">
      <vt:lpstr>Arial</vt:lpstr>
      <vt:lpstr>Calibri</vt:lpstr>
      <vt:lpstr>Calibri Light</vt:lpstr>
      <vt:lpstr>Times New Roman</vt:lpstr>
      <vt:lpstr>Office Theme</vt:lpstr>
      <vt:lpstr>Paredzētā darbība JAUNU APGLABĀŠANAS ŠŪNU IZVEIDE CIETO SADZĪVES ATKRITUMU POLIGONA «GETLIŅI» TERITORIJĀ, KAUDZĪŠU IELĀ 57, RUMBULĀ, STOPIŅU PAGASTĀ, ROPAŽU NOVADĀ</vt:lpstr>
      <vt:lpstr>Vispārīgā informācija</vt:lpstr>
      <vt:lpstr>PowerPoint prezentācija</vt:lpstr>
      <vt:lpstr>Ietekmes uz vidi novērtējuma procedūra</vt:lpstr>
      <vt:lpstr>Ietekmes uz vidi novērtējuma veikšana</vt:lpstr>
      <vt:lpstr>Paredzētās darbības vietas piemērotība</vt:lpstr>
      <vt:lpstr>CSA poligonam Getliņi piegulošās teritorijas</vt:lpstr>
      <vt:lpstr>PowerPoint prezentācija</vt:lpstr>
      <vt:lpstr>CSA poligons Getliņi</vt:lpstr>
      <vt:lpstr>PowerPoint prezentācija</vt:lpstr>
      <vt:lpstr>CSA poligons Getliņi (vēsturiskā attīstība)</vt:lpstr>
      <vt:lpstr>CSA poligons Getliņi šodiena</vt:lpstr>
      <vt:lpstr>Paredzētās darbības raksturojums </vt:lpstr>
      <vt:lpstr>Paredzētās darbības vieta</vt:lpstr>
      <vt:lpstr>Alternatīvie risinājumi</vt:lpstr>
      <vt:lpstr>Atkritumu apglabāšanas šūnas pamatne</vt:lpstr>
      <vt:lpstr>           Izbūvētā pamatne</vt:lpstr>
      <vt:lpstr>Atkritumu apglabāšanas šūnas ekspluatācija</vt:lpstr>
      <vt:lpstr>Apglabāšanas šūnu rekultivācija</vt:lpstr>
      <vt:lpstr>Rekultivētais atkritumu kalns</vt:lpstr>
      <vt:lpstr>Būtiskākās prognozējamās ietekmes</vt:lpstr>
      <vt:lpstr>Pasākumi ietekmes uz vidi samazināšanai Būvniecības fāzē</vt:lpstr>
      <vt:lpstr>Pasākumi ietekmes uz vidi samazināšanai ekspluatācijas fāzē</vt:lpstr>
      <vt:lpstr> Paldies par uzmanību!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 Latvijas Dzelzceļš paredzētās darbības „Latvijas dzelzceļa tīkla elektrifikācija”</dc:title>
  <dc:creator>Windows User</dc:creator>
  <cp:lastModifiedBy>Kristīne Liepiņa</cp:lastModifiedBy>
  <cp:revision>165</cp:revision>
  <cp:lastPrinted>2018-10-28T21:29:34Z</cp:lastPrinted>
  <dcterms:created xsi:type="dcterms:W3CDTF">2013-10-17T12:03:17Z</dcterms:created>
  <dcterms:modified xsi:type="dcterms:W3CDTF">2022-07-08T11:55:48Z</dcterms:modified>
</cp:coreProperties>
</file>